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表紙" id="{0ee02d7c-f2f0-efbb-7bf2-3da47346fbd7}">
          <p14:sldIdLst>
            <p14:sldId id="256"/>
          </p14:sldIdLst>
        </p14:section>
        <p14:section name="判断事項" id="{bd4c712e-82d7-9d7e-d574-0a4e123ddb69}">
          <p14:sldIdLst>
            <p14:sldId id="257"/>
          </p14:sldIdLst>
        </p14:section>
        <p14:section name="課題と仕組み" id="{061c875f-2a37-4eb1-8a2c-a80250933bda}">
          <p14:sldIdLst>
            <p14:sldId id="258"/>
            <p14:sldId id="259"/>
          </p14:sldIdLst>
        </p14:section>
        <p14:section name="方針" id="{6ee4b7ce-2d33-1e50-be37-9d61691932ae}">
          <p14:sldIdLst>
            <p14:sldId id="260"/>
            <p14:sldId id="261"/>
          </p14:sldIdLst>
        </p14:section>
        <p14:section name="費用と条件" id="{21a5eb52-1f9c-6635-1c65-c60a4c4ace61}">
          <p14:sldIdLst>
            <p14:sldId id="262"/>
            <p14:sldId id="263"/>
          </p14:sldIdLst>
        </p14:section>
        <p14:section name="決議事項" id="{2f53d5ed-48ee-c5d6-01ee-d1842e387b55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工事単価の累積変動（例）と10%の目安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工事単価の変動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11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10%（社内目安）</c:v>
                </c:pt>
              </c:strCache>
            </c:strRef>
          </c:tx>
          <c:spPr>
            <a:solidFill>
              <a:srgbClr val="C46A1A"/>
            </a:solidFill>
            <a:ln w="25400" cap="flat">
              <a:solidFill>
                <a:srgbClr val="C46A1A"/>
              </a:solidFill>
              <a:prstDash val="dash"/>
              <a:round/>
            </a:ln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C46A1A"/>
              </a:solidFill>
              <a:ln w="9525" cap="flat">
                <a:solidFill>
                  <a:srgbClr val="C46A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smooth val="0"/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4"/>
          <c:min val="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1F4E78"/>
                </a:solidFill>
                <a:latin typeface="+mn-lt"/>
              </a:rPr>
              <a:t>① 見積りの変更：残りの年数で配分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除去費用の償却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</c:v>
                  </c:pt>
                  <c:pt idx="1">
                    <c:v>2年</c:v>
                  </c:pt>
                  <c:pt idx="2">
                    <c:v>3年</c:v>
                  </c:pt>
                  <c:pt idx="3">
                    <c:v>4年</c:v>
                  </c:pt>
                  <c:pt idx="4">
                    <c:v>5年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371</c:v>
                </c:pt>
                <c:pt idx="1">
                  <c:v>372</c:v>
                </c:pt>
                <c:pt idx="2">
                  <c:v>501</c:v>
                </c:pt>
                <c:pt idx="3">
                  <c:v>209</c:v>
                </c:pt>
                <c:pt idx="4">
                  <c:v>209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1F4E78"/>
                </a:solidFill>
                <a:latin typeface="+mn-lt"/>
              </a:rPr>
              <a:t>② 両建て：退店の期に履行差額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費用配分（償却＋時の経過）</c:v>
                </c:pt>
              </c:strCache>
            </c:strRef>
          </c:tx>
          <c:spPr>
            <a:solidFill>
              <a:srgbClr val="C46A1A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</c:v>
                  </c:pt>
                  <c:pt idx="1">
                    <c:v>2年</c:v>
                  </c:pt>
                  <c:pt idx="2">
                    <c:v>3年</c:v>
                  </c:pt>
                  <c:pt idx="3">
                    <c:v>4年</c:v>
                  </c:pt>
                  <c:pt idx="4">
                    <c:v>5年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299</c:v>
                </c:pt>
                <c:pt idx="1">
                  <c:v>299</c:v>
                </c:pt>
                <c:pt idx="2">
                  <c:v>300</c:v>
                </c:pt>
                <c:pt idx="3">
                  <c:v>301</c:v>
                </c:pt>
                <c:pt idx="4">
                  <c:v>301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履行差額</c:v>
                </c:pt>
              </c:strCache>
            </c:strRef>
          </c:tx>
          <c:spPr>
            <a:solidFill>
              <a:srgbClr val="B0392E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</c:v>
                  </c:pt>
                  <c:pt idx="1">
                    <c:v>2年</c:v>
                  </c:pt>
                  <c:pt idx="2">
                    <c:v>3年</c:v>
                  </c:pt>
                  <c:pt idx="3">
                    <c:v>4年</c:v>
                  </c:pt>
                  <c:pt idx="4">
                    <c:v>5年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60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000000"/>
                  </a:solidFill>
                  <a:latin typeface="+mn-lt"/>
                </a:defRPr>
              </a:pPr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1F4E78"/>
                </a:solidFill>
                <a:latin typeface="+mn-lt"/>
              </a:rPr>
              <a:t>③ 簡便法：毎期同額（8年）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敷金の償却</c:v>
                </c:pt>
              </c:strCache>
            </c:strRef>
          </c:tx>
          <c:spPr>
            <a:solidFill>
              <a:srgbClr val="1E7A4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</c:v>
                </c:pt>
                <c:pt idx="1">
                  <c:v>75</c:v>
                </c:pt>
                <c:pt idx="2">
                  <c:v>75</c:v>
                </c:pt>
                <c:pt idx="3">
                  <c:v>75</c:v>
                </c:pt>
                <c:pt idx="4">
                  <c:v>75</c:v>
                </c:pt>
                <c:pt idx="5">
                  <c:v>75</c:v>
                </c:pt>
                <c:pt idx="6">
                  <c:v>75</c:v>
                </c:pt>
                <c:pt idx="7">
                  <c:v>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設例の会社の経営会議に付議する資料の記入例。数字は学習用で、実在の会社の決定ではない。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一枚の結論。仕組みの報告ではなく、方針を判断してもらう。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台帳の中だけを見ても網羅性は確かめられない。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各部署の既存の手続きに一行足す形。食い違ったら経理の案→相手部署の部長と合意→合わなければ経営会議。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違うのはB/Sに負債が載るかどうかと毎期の配分。費用の合計は前提により異なる。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グラフの数字は説明用の例。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数字は資産除去債務ラボの設例（基礎1・3・4）。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F4E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DCE6F0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1F4E78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573"/>
                </a:solidFill>
              </a:rPr>
              <a:t>資産除去債務の管理方針（設例・学習用）｜TaxJudge 資産除去債務ラボ【部長編①】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chart" Target="/ppt/charts/chart3.xml"/><Relationship Id="rId3" Type="http://schemas.openxmlformats.org/officeDocument/2006/relationships/chart" Target="/ppt/charts/chart4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原状回復の義務を、管理の仕組みにする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6F0"/>
                </a:solidFill>
              </a:rPr>
              <a:t>資産除去債務の管理方針 ── 経営会議 付議資料（設例）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CE6F0"/>
                </a:solidFill>
              </a:rPr>
              <a:t>架空の製造小売業（3月決算・店舗68・自社工場1・子会社3社）／数字はすべて学習用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本日判断していただきたいこと（4点＋説明1点）</a:t>
            </a:r>
            <a:endParaRPr lang="en-US" sz="3000" dirty="0"/>
          </a:p>
        </p:txBody>
      </p:sp>
      <p:sp>
        <p:nvSpPr>
          <p:cNvPr id="3" name="ask0"/>
          <p:cNvSpPr/>
          <p:nvPr/>
        </p:nvSpPr>
        <p:spPr>
          <a:xfrm>
            <a:off x="548640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08760"/>
            <a:ext cx="502920" cy="50292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7A4C"/>
                </a:solidFill>
              </a:rPr>
              <a:t>仕組みの了承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33"/>
                </a:solidFill>
              </a:rPr>
              <a:t>出来事で情報を受け渡すルールと、外の資料との突き合わせ</a:t>
            </a:r>
            <a:endParaRPr lang="en-US" sz="1600" dirty="0"/>
          </a:p>
        </p:txBody>
      </p:sp>
      <p:sp>
        <p:nvSpPr>
          <p:cNvPr id="8" name="ask1"/>
          <p:cNvSpPr/>
          <p:nvPr/>
        </p:nvSpPr>
        <p:spPr>
          <a:xfrm>
            <a:off x="3364992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1508760"/>
            <a:ext cx="502920" cy="502920"/>
          </a:xfrm>
          <a:prstGeom prst="ellipse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47872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142232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A1A"/>
                </a:solidFill>
              </a:rPr>
              <a:t>簡便法の方針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547872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33"/>
                </a:solidFill>
              </a:rPr>
              <a:t>続けるか、原則（両建て）に変えるか。新しいリース基準の適用前に</a:t>
            </a:r>
            <a:endParaRPr lang="en-US" sz="1600" dirty="0"/>
          </a:p>
        </p:txBody>
      </p:sp>
      <p:sp>
        <p:nvSpPr>
          <p:cNvPr id="13" name="ask2"/>
          <p:cNvSpPr/>
          <p:nvPr/>
        </p:nvSpPr>
        <p:spPr>
          <a:xfrm>
            <a:off x="6181344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64224" y="1508760"/>
            <a:ext cx="502920" cy="50292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64224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958584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8"/>
                </a:solidFill>
              </a:rPr>
              <a:t>見積りの費用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364224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33"/>
                </a:solidFill>
              </a:rPr>
              <a:t>代表的な店舗（10店）の業者見積り　年60万円</a:t>
            </a:r>
            <a:endParaRPr lang="en-US" sz="1600" dirty="0"/>
          </a:p>
        </p:txBody>
      </p:sp>
      <p:sp>
        <p:nvSpPr>
          <p:cNvPr id="18" name="ask3"/>
          <p:cNvSpPr/>
          <p:nvPr/>
        </p:nvSpPr>
        <p:spPr>
          <a:xfrm>
            <a:off x="8997696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80576" y="1508760"/>
            <a:ext cx="502920" cy="50292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0576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774936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8"/>
                </a:solidFill>
              </a:rPr>
              <a:t>見直しの条件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9180576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33"/>
                </a:solidFill>
              </a:rPr>
              <a:t>退店・移転の決定時／工事単価10%以上の変動（社内目安）</a:t>
            </a:r>
            <a:endParaRPr lang="en-US" sz="1600" dirty="0"/>
          </a:p>
        </p:txBody>
      </p:sp>
      <p:sp>
        <p:nvSpPr>
          <p:cNvPr id="23" name="explain"/>
          <p:cNvSpPr/>
          <p:nvPr/>
        </p:nvSpPr>
        <p:spPr>
          <a:xfrm>
            <a:off x="548640" y="4023360"/>
            <a:ext cx="11064240" cy="1463040"/>
          </a:xfrm>
          <a:prstGeom prst="roundRect">
            <a:avLst>
              <a:gd name="adj" fmla="val 75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160520"/>
            <a:ext cx="1060704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説明の了承：損益への出方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見積りの変更は原則として資産・負債の帳簿価額を調整し、残りの年数で費用配分（除去までの期間が短いと影響が大きいこともある）。両建ての店舗は退店時の履行差額が一度に出る。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48640" y="5623560"/>
            <a:ext cx="1828800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7240" y="5623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課題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2404872" y="5623560"/>
            <a:ext cx="1828800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633472" y="5623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仕組み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261104" y="5623560"/>
            <a:ext cx="1828800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489704" y="5623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方針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6117336" y="5623560"/>
            <a:ext cx="1828800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345936" y="5623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費用と条件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7973568" y="5623560"/>
            <a:ext cx="1828800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02168" y="5623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損益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9829800" y="5623560"/>
            <a:ext cx="1828800" cy="502920"/>
          </a:xfrm>
          <a:prstGeom prst="chevron">
            <a:avLst/>
          </a:prstGeom>
          <a:solidFill>
            <a:srgbClr val="C46A1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058400" y="5623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決議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課題：義務の情報が4部署に分かれている</a:t>
            </a:r>
            <a:endParaRPr lang="en-US" sz="3000" dirty="0"/>
          </a:p>
        </p:txBody>
      </p:sp>
      <p:sp>
        <p:nvSpPr>
          <p:cNvPr id="3" name="ledgerC"/>
          <p:cNvSpPr/>
          <p:nvPr/>
        </p:nvSpPr>
        <p:spPr>
          <a:xfrm>
            <a:off x="3383280" y="2743200"/>
            <a:ext cx="3108960" cy="1371600"/>
          </a:xfrm>
          <a:prstGeom prst="roundRect">
            <a:avLst>
              <a:gd name="adj" fmla="val 8000"/>
            </a:avLst>
          </a:prstGeom>
          <a:solidFill>
            <a:srgbClr val="EEF4FB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383280" y="2880360"/>
            <a:ext cx="310896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A6573"/>
                </a:solidFill>
              </a:rPr>
              <a:t>経理財務部</a:t>
            </a:r>
            <a:endParaRPr lang="en-US" sz="15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1F4E78"/>
                </a:solidFill>
              </a:rPr>
              <a:t>管理台帳</a:t>
            </a:r>
            <a:endParaRPr lang="en-US" sz="1500" dirty="0"/>
          </a:p>
        </p:txBody>
      </p:sp>
      <p:sp>
        <p:nvSpPr>
          <p:cNvPr id="5" name="d0"/>
          <p:cNvSpPr/>
          <p:nvPr/>
        </p:nvSpPr>
        <p:spPr>
          <a:xfrm>
            <a:off x="548640" y="1234440"/>
            <a:ext cx="21031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32588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7A4C"/>
                </a:solidFill>
              </a:rPr>
              <a:t>総務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契約書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651760" y="2331720"/>
            <a:ext cx="731520" cy="411480"/>
          </a:xfrm>
          <a:prstGeom prst="line">
            <a:avLst/>
          </a:prstGeom>
          <a:noFill/>
          <a:ln w="38100">
            <a:solidFill>
              <a:srgbClr val="1E7A4C"/>
            </a:solidFill>
            <a:prstDash val="solid"/>
            <a:tailEnd type="triangle"/>
          </a:ln>
        </p:spPr>
      </p:sp>
      <p:sp>
        <p:nvSpPr>
          <p:cNvPr id="8" name="Text 6"/>
          <p:cNvSpPr txBox="1"/>
          <p:nvPr/>
        </p:nvSpPr>
        <p:spPr>
          <a:xfrm>
            <a:off x="2011680" y="2148840"/>
            <a:ext cx="2194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7A4C"/>
                </a:solidFill>
              </a:rPr>
              <a:t>新規出店の稟議だけ届く</a:t>
            </a:r>
            <a:endParaRPr lang="en-US" sz="1300" dirty="0"/>
          </a:p>
        </p:txBody>
      </p:sp>
      <p:sp>
        <p:nvSpPr>
          <p:cNvPr id="9" name="d1"/>
          <p:cNvSpPr/>
          <p:nvPr/>
        </p:nvSpPr>
        <p:spPr>
          <a:xfrm>
            <a:off x="7223760" y="1234440"/>
            <a:ext cx="21031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B0B8C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223760" y="132588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573"/>
                </a:solidFill>
              </a:rPr>
              <a:t>店舗開発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出退店の計画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 flipH="1">
            <a:off x="6492240" y="2331720"/>
            <a:ext cx="731520" cy="411480"/>
          </a:xfrm>
          <a:prstGeom prst="line">
            <a:avLst/>
          </a:prstGeom>
          <a:noFill/>
          <a:ln w="25400">
            <a:solidFill>
              <a:srgbClr val="B0B8C2"/>
            </a:solidFill>
            <a:prstDash val="dash"/>
            <a:tailEnd type="triangle"/>
          </a:ln>
        </p:spPr>
      </p:sp>
      <p:sp>
        <p:nvSpPr>
          <p:cNvPr id="12" name="Text 10"/>
          <p:cNvSpPr txBox="1"/>
          <p:nvPr/>
        </p:nvSpPr>
        <p:spPr>
          <a:xfrm>
            <a:off x="5669280" y="2148840"/>
            <a:ext cx="2194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0392E"/>
                </a:solidFill>
              </a:rPr>
              <a:t>届かない</a:t>
            </a:r>
            <a:endParaRPr lang="en-US" sz="1300" dirty="0"/>
          </a:p>
        </p:txBody>
      </p:sp>
      <p:sp>
        <p:nvSpPr>
          <p:cNvPr id="13" name="d2"/>
          <p:cNvSpPr/>
          <p:nvPr/>
        </p:nvSpPr>
        <p:spPr>
          <a:xfrm>
            <a:off x="548640" y="4572000"/>
            <a:ext cx="21031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B0B8C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466344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573"/>
                </a:solidFill>
              </a:rPr>
              <a:t>施設管理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工事の実績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 flipH="1">
            <a:off x="2651760" y="4114800"/>
            <a:ext cx="731520" cy="457200"/>
          </a:xfrm>
          <a:prstGeom prst="line">
            <a:avLst/>
          </a:prstGeom>
          <a:noFill/>
          <a:ln w="25400">
            <a:solidFill>
              <a:srgbClr val="B0B8C2"/>
            </a:solidFill>
            <a:prstDash val="dash"/>
            <a:tailEnd type="triangle"/>
          </a:ln>
        </p:spPr>
      </p:sp>
      <p:sp>
        <p:nvSpPr>
          <p:cNvPr id="16" name="Text 14"/>
          <p:cNvSpPr txBox="1"/>
          <p:nvPr/>
        </p:nvSpPr>
        <p:spPr>
          <a:xfrm>
            <a:off x="2011680" y="4206240"/>
            <a:ext cx="2194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0392E"/>
                </a:solidFill>
              </a:rPr>
              <a:t>届かない</a:t>
            </a:r>
            <a:endParaRPr lang="en-US" sz="1300" dirty="0"/>
          </a:p>
        </p:txBody>
      </p:sp>
      <p:sp>
        <p:nvSpPr>
          <p:cNvPr id="17" name="d3"/>
          <p:cNvSpPr/>
          <p:nvPr/>
        </p:nvSpPr>
        <p:spPr>
          <a:xfrm>
            <a:off x="7223760" y="4572000"/>
            <a:ext cx="21031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B0B8C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23760" y="466344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573"/>
                </a:solidFill>
              </a:rPr>
              <a:t>製造部門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工場の設備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492240" y="4114800"/>
            <a:ext cx="731520" cy="457200"/>
          </a:xfrm>
          <a:prstGeom prst="line">
            <a:avLst/>
          </a:prstGeom>
          <a:noFill/>
          <a:ln w="25400">
            <a:solidFill>
              <a:srgbClr val="B0B8C2"/>
            </a:solidFill>
            <a:prstDash val="dash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5669280" y="4206240"/>
            <a:ext cx="2194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0392E"/>
                </a:solidFill>
              </a:rPr>
              <a:t>届かない</a:t>
            </a:r>
            <a:endParaRPr lang="en-US" sz="1300" dirty="0"/>
          </a:p>
        </p:txBody>
      </p:sp>
      <p:sp>
        <p:nvSpPr>
          <p:cNvPr id="21" name="price"/>
          <p:cNvSpPr/>
          <p:nvPr/>
        </p:nvSpPr>
        <p:spPr>
          <a:xfrm>
            <a:off x="9601200" y="1234440"/>
            <a:ext cx="2011680" cy="4434840"/>
          </a:xfrm>
          <a:prstGeom prst="roundRect">
            <a:avLst>
              <a:gd name="adj" fmla="val 5455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692640" y="1463040"/>
            <a:ext cx="1828800" cy="4023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46A1A"/>
                </a:solidFill>
              </a:rPr>
              <a:t>3年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工事単価を見直していない</a:t>
            </a:r>
            <a:endParaRPr lang="en-US" sz="15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F2A33"/>
                </a:solidFill>
              </a:rPr>
              <a:t> 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A4A12"/>
                </a:solidFill>
              </a:rPr>
              <a:t>退店のたびに履行差額が出続けるおそれ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管理の仕組み：出来事で受け取り、外の資料で確かめる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960120" y="1188720"/>
            <a:ext cx="914400" cy="91440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60120" y="11887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48840"/>
            <a:ext cx="1737360" cy="777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7A4C"/>
                </a:solidFill>
              </a:rPr>
              <a:t>契約の締結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稟議書に欄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234440" y="2971800"/>
            <a:ext cx="365760" cy="411480"/>
          </a:xfrm>
          <a:prstGeom prst="downArrow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34640" y="1188720"/>
            <a:ext cx="914400" cy="91440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834640" y="11887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2423160" y="2148840"/>
            <a:ext cx="1737360" cy="777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7A4C"/>
                </a:solidFill>
              </a:rPr>
              <a:t>更新・条件変更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更新の稟議書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108960" y="2971800"/>
            <a:ext cx="365760" cy="411480"/>
          </a:xfrm>
          <a:prstGeom prst="downArrow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188720"/>
            <a:ext cx="914400" cy="91440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09160" y="11887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4297680" y="2148840"/>
            <a:ext cx="1737360" cy="777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7A4C"/>
                </a:solidFill>
              </a:rPr>
              <a:t>退店・移転の決定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決裁書の回付先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983480" y="2971800"/>
            <a:ext cx="365760" cy="411480"/>
          </a:xfrm>
          <a:prstGeom prst="downArrow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0" y="1188720"/>
            <a:ext cx="914400" cy="91440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83680" y="11887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4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6172200" y="2148840"/>
            <a:ext cx="1737360" cy="777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7A4C"/>
                </a:solidFill>
              </a:rPr>
              <a:t>工事の完了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完了報告の内訳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858000" y="2971800"/>
            <a:ext cx="365760" cy="411480"/>
          </a:xfrm>
          <a:prstGeom prst="downArrow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9" name="ledger2"/>
          <p:cNvSpPr/>
          <p:nvPr/>
        </p:nvSpPr>
        <p:spPr>
          <a:xfrm>
            <a:off x="548640" y="3474720"/>
            <a:ext cx="7406640" cy="914400"/>
          </a:xfrm>
          <a:prstGeom prst="roundRect">
            <a:avLst>
              <a:gd name="adj" fmla="val 12000"/>
            </a:avLst>
          </a:prstGeom>
          <a:solidFill>
            <a:srgbClr val="EEF4FB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85800" y="3520440"/>
            <a:ext cx="7132320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管理台帳（処理の判定：両建て／敷金の簡便法／見積れない＝注記）</a:t>
            </a:r>
            <a:endParaRPr lang="en-US" sz="1600" dirty="0"/>
          </a:p>
        </p:txBody>
      </p:sp>
      <p:sp>
        <p:nvSpPr>
          <p:cNvPr id="21" name="chk"/>
          <p:cNvSpPr/>
          <p:nvPr/>
        </p:nvSpPr>
        <p:spPr>
          <a:xfrm>
            <a:off x="8412480" y="1188720"/>
            <a:ext cx="3200400" cy="3200400"/>
          </a:xfrm>
          <a:prstGeom prst="roundRect">
            <a:avLst>
              <a:gd name="adj" fmla="val 3429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595360" y="1325880"/>
            <a:ext cx="2834640" cy="2926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C46A1A"/>
                </a:solidFill>
              </a:rPr>
              <a:t>突き合わせ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2A33"/>
                </a:solidFill>
              </a:rPr>
              <a:t>契約一覧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2A33"/>
                </a:solidFill>
              </a:rPr>
              <a:t>固定資産台帳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F2A33"/>
                </a:solidFill>
              </a:rPr>
              <a:t>→ 載せ漏れを確認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800" dirty="0">
                <a:solidFill>
                  <a:srgbClr val="1F2A33"/>
                </a:solidFill>
              </a:rPr>
              <a:t> 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C46A1A"/>
                </a:solidFill>
              </a:rPr>
              <a:t>食い違ったら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F2A33"/>
                </a:solidFill>
              </a:rPr>
              <a:t>経理の案 → 相手部署の部長と合意 → 合わなければ経営会議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001000" y="3657600"/>
            <a:ext cx="411480" cy="502920"/>
          </a:xfrm>
          <a:prstGeom prst="leftRightArrow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8640" y="4754880"/>
            <a:ext cx="2743200" cy="68580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4754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573"/>
                </a:solidFill>
              </a:rPr>
              <a:t>第1四半期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319272" y="4754880"/>
            <a:ext cx="2743200" cy="68580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639312" y="4754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573"/>
                </a:solidFill>
              </a:rPr>
              <a:t>第2四半期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089904" y="4754880"/>
            <a:ext cx="2743200" cy="685800"/>
          </a:xfrm>
          <a:prstGeom prst="chevron">
            <a:avLst/>
          </a:prstGeom>
          <a:solidFill>
            <a:srgbClr val="C46A1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9944" y="4754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第3四半期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8860536" y="4754880"/>
            <a:ext cx="2743200" cy="68580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180576" y="4754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第4四半期・決算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486400"/>
            <a:ext cx="548640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出来事のたびに台帳を更新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080760" y="5486400"/>
            <a:ext cx="274320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46A1A"/>
                </a:solidFill>
              </a:rPr>
              <a:t>全店の見直し（単価の更新）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5486400"/>
            <a:ext cx="274320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その後に変わった店舗だけ反映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敷金の簡便法を続けるか、原則（両建て）に変えるか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39496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E7A4C"/>
                </a:solidFill>
              </a:rPr>
              <a:t>敷金の簡便法を継続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1640"/>
            <a:ext cx="539496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B/S（貸借対照表）のイメージ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94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9AA6B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46120" y="2057400"/>
            <a:ext cx="0" cy="2377440"/>
          </a:xfrm>
          <a:prstGeom prst="line">
            <a:avLst/>
          </a:prstGeom>
          <a:noFill/>
          <a:ln w="12700">
            <a:solidFill>
              <a:srgbClr val="9AA6B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2103120"/>
            <a:ext cx="1371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資産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337560" y="2103120"/>
            <a:ext cx="1371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負債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31520" y="2468880"/>
            <a:ext cx="2331720" cy="1097280"/>
          </a:xfrm>
          <a:prstGeom prst="rect">
            <a:avLst/>
          </a:prstGeom>
          <a:solidFill>
            <a:srgbClr val="1E7A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2468880"/>
            <a:ext cx="23317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敷金（毎期償却で減る）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429000" y="2468880"/>
            <a:ext cx="233172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B0B8C2"/>
            </a:solidFill>
            <a:prstDash val="dash"/>
          </a:ln>
        </p:spPr>
      </p:sp>
      <p:sp>
        <p:nvSpPr>
          <p:cNvPr id="12" name="Text 10"/>
          <p:cNvSpPr txBox="1"/>
          <p:nvPr/>
        </p:nvSpPr>
        <p:spPr>
          <a:xfrm>
            <a:off x="3429000" y="2468880"/>
            <a:ext cx="23317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A6573"/>
                </a:solidFill>
              </a:rPr>
              <a:t>資産除去債務は載らない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572000"/>
            <a:ext cx="5394960" cy="1645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3"/>
                </a:solidFill>
              </a:rPr>
              <a:t>敷金の計上額に関連する部分に限り選べる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3"/>
                </a:solidFill>
              </a:rPr>
              <a:t>回収不能見込額を入居期間で費用にする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3"/>
                </a:solidFill>
              </a:rPr>
              <a:t>新しいリース基準の適用後も選べる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1188720"/>
            <a:ext cx="539496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46A1A"/>
                </a:solidFill>
              </a:rPr>
              <a:t>原則（両建て）に変更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1691640"/>
            <a:ext cx="539496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B/S（貸借対照表）のイメージ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17920" y="2057400"/>
            <a:ext cx="5394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9AA6B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15400" y="2057400"/>
            <a:ext cx="0" cy="2377440"/>
          </a:xfrm>
          <a:prstGeom prst="line">
            <a:avLst/>
          </a:prstGeom>
          <a:noFill/>
          <a:ln w="12700">
            <a:solidFill>
              <a:srgbClr val="9AA6B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09360" y="2103120"/>
            <a:ext cx="1371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資産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9006840" y="2103120"/>
            <a:ext cx="1371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負債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0" y="2468880"/>
            <a:ext cx="2331720" cy="685800"/>
          </a:xfrm>
          <a:prstGeom prst="rect">
            <a:avLst/>
          </a:prstGeom>
          <a:solidFill>
            <a:srgbClr val="1E7A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0" y="2468880"/>
            <a:ext cx="233172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敷金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00800" y="3200400"/>
            <a:ext cx="2331720" cy="1097280"/>
          </a:xfrm>
          <a:prstGeom prst="rect">
            <a:avLst/>
          </a:prstGeom>
          <a:solidFill>
            <a:srgbClr val="C46A1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0" y="3200400"/>
            <a:ext cx="23317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使用権資産＋除去費用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9098280" y="2468880"/>
            <a:ext cx="2331720" cy="1097280"/>
          </a:xfrm>
          <a:prstGeom prst="rect">
            <a:avLst/>
          </a:prstGeom>
          <a:solidFill>
            <a:srgbClr val="B0392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098280" y="2468880"/>
            <a:ext cx="23317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資産除去債務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217920" y="4572000"/>
            <a:ext cx="5394960" cy="1645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3"/>
                </a:solidFill>
              </a:rPr>
              <a:t>資産除去債務を負債に計上（48店分）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3"/>
                </a:solidFill>
              </a:rPr>
              <a:t>除去費用の償却＋時の経過で費用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A33"/>
                </a:solidFill>
              </a:rPr>
              <a:t>変える場合は会計方針の変更としての理由と移行時の処理を確認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比較欄：金額を試算して記入する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3200400"/>
                <a:gridCol w="365760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比較項目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敷金の簡便法を継続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原則（両建て）に変更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資産除去債務（負債）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対象部分は計上しない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○○万円（48店分）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使用権資産への加算（新しいリース基準の適用後）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対象部分は加算しない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年間の費用（敷金の償却／除去費用の償却＋時の経過）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管理の手間（見積り・台帳の更新）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○○時間／年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○○時間／年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変える場合の確認事項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会計方針の変更としての理由、移行時の処理、監査法人との協議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623560"/>
            <a:ext cx="1106424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○○の欄は自社で試算して記入する。新しいリース基準（2027年4月1日以後開始する事業年度から原則適用）の適用前に判断する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見積りの費用と、見直しの条件</a:t>
            </a:r>
            <a:endParaRPr lang="en-US" sz="3000" dirty="0"/>
          </a:p>
        </p:txBody>
      </p:sp>
      <p:sp>
        <p:nvSpPr>
          <p:cNvPr id="3" name="st0"/>
          <p:cNvSpPr/>
          <p:nvPr/>
        </p:nvSpPr>
        <p:spPr>
          <a:xfrm>
            <a:off x="548640" y="1234440"/>
            <a:ext cx="3291840" cy="1280160"/>
          </a:xfrm>
          <a:prstGeom prst="roundRect">
            <a:avLst>
              <a:gd name="adj" fmla="val 8571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10896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F4E78"/>
                </a:solidFill>
              </a:rPr>
              <a:t>年60万円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代表10店の業者見積り</a:t>
            </a:r>
            <a:endParaRPr lang="en-US" sz="1500" dirty="0"/>
          </a:p>
        </p:txBody>
      </p:sp>
      <p:sp>
        <p:nvSpPr>
          <p:cNvPr id="5" name="st1"/>
          <p:cNvSpPr/>
          <p:nvPr/>
        </p:nvSpPr>
        <p:spPr>
          <a:xfrm>
            <a:off x="548640" y="2697480"/>
            <a:ext cx="3291840" cy="1280160"/>
          </a:xfrm>
          <a:prstGeom prst="roundRect">
            <a:avLst>
              <a:gd name="adj" fmla="val 8571"/>
            </a:avLst>
          </a:prstGeom>
          <a:solidFill>
            <a:srgbClr val="F7FAFD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743200"/>
            <a:ext cx="310896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E7A4C"/>
                </a:solidFill>
              </a:rPr>
              <a:t>毎年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単価を実績と見積りで更新</a:t>
            </a:r>
            <a:endParaRPr lang="en-US" sz="15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114800" y="1188720"/>
          <a:ext cx="749808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114800" y="4206240"/>
            <a:ext cx="74980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3年目で10%を超え → 見直し。4年目は見直し後の単価からの変動</a:t>
            </a:r>
            <a:endParaRPr lang="en-US" sz="1200" dirty="0"/>
          </a:p>
        </p:txBody>
      </p:sp>
      <p:sp>
        <p:nvSpPr>
          <p:cNvPr id="9" name="cond"/>
          <p:cNvSpPr/>
          <p:nvPr/>
        </p:nvSpPr>
        <p:spPr>
          <a:xfrm>
            <a:off x="548640" y="4663440"/>
            <a:ext cx="11064240" cy="1463040"/>
          </a:xfrm>
          <a:prstGeom prst="roundRect">
            <a:avLst>
              <a:gd name="adj" fmla="val 75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" y="4754880"/>
            <a:ext cx="1060704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A4A12"/>
                </a:solidFill>
              </a:rPr>
              <a:t>見直しの条件　</a:t>
            </a:r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退店・移転が決まったとき／工事単価が前回の見直しから10%以上動いたとき（設例の社内目安。基準に固定の割合はない）。10%未満でも、影響が重要なときや、除去の範囲・時期が変わったときは見直しを検討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損益への出方：処理によって違う（ラボの設例の数字）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374904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4" name="Chart 1" descr=""/>
          <p:cNvGraphicFramePr/>
          <p:nvPr/>
        </p:nvGraphicFramePr>
        <p:xfrm>
          <a:off x="4251960" y="1188720"/>
          <a:ext cx="374904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Chart 2" descr=""/>
          <p:cNvGraphicFramePr/>
          <p:nvPr/>
        </p:nvGraphicFramePr>
        <p:xfrm>
          <a:off x="8046720" y="1188720"/>
          <a:ext cx="374904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cap0"/>
          <p:cNvSpPr/>
          <p:nvPr/>
        </p:nvSpPr>
        <p:spPr>
          <a:xfrm>
            <a:off x="457200" y="4434840"/>
            <a:ext cx="365760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7" name="Text 2"/>
          <p:cNvSpPr txBox="1"/>
          <p:nvPr/>
        </p:nvSpPr>
        <p:spPr>
          <a:xfrm>
            <a:off x="548640" y="4480560"/>
            <a:ext cx="347472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2年目末に増加、3年目末に減少。変更分は残りの年数で配分（基礎3）</a:t>
            </a:r>
            <a:endParaRPr lang="en-US" sz="1300" dirty="0"/>
          </a:p>
        </p:txBody>
      </p:sp>
      <p:sp>
        <p:nvSpPr>
          <p:cNvPr id="8" name="cap1"/>
          <p:cNvSpPr/>
          <p:nvPr/>
        </p:nvSpPr>
        <p:spPr>
          <a:xfrm>
            <a:off x="4251960" y="4434840"/>
            <a:ext cx="365760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9" name="Text 4"/>
          <p:cNvSpPr txBox="1"/>
          <p:nvPr/>
        </p:nvSpPr>
        <p:spPr>
          <a:xfrm>
            <a:off x="4343400" y="4480560"/>
            <a:ext cx="347472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見積り1,500に対し支出1,560。差額60は退店の期に一度に（基礎1）</a:t>
            </a:r>
            <a:endParaRPr lang="en-US" sz="1300" dirty="0"/>
          </a:p>
        </p:txBody>
      </p:sp>
      <p:sp>
        <p:nvSpPr>
          <p:cNvPr id="10" name="cap2"/>
          <p:cNvSpPr/>
          <p:nvPr/>
        </p:nvSpPr>
        <p:spPr>
          <a:xfrm>
            <a:off x="8046720" y="4434840"/>
            <a:ext cx="365760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8138160" y="4480560"/>
            <a:ext cx="347472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回収不能600を8年で75ずつ。退店時は敷金の精算で確認（基礎4）</a:t>
            </a:r>
            <a:endParaRPr lang="en-US" sz="1300" dirty="0"/>
          </a:p>
        </p:txBody>
      </p:sp>
      <p:sp>
        <p:nvSpPr>
          <p:cNvPr id="12" name="Text 7"/>
          <p:cNvSpPr txBox="1"/>
          <p:nvPr/>
        </p:nvSpPr>
        <p:spPr>
          <a:xfrm>
            <a:off x="457200" y="5760720"/>
            <a:ext cx="1124712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除去までの期間が短いと、見積りの変更の1年当たりの影響は大きくなることもある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決議事項（議事録にそのまま使える形）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5760720"/>
                <a:gridCol w="1828800"/>
                <a:gridCol w="9144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議題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提案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判断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記入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1 管理の仕組み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出来事で受け渡すルール・突き合わせ・第3四半期の全店見直し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了承／修正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2 敷金の簡便法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継続 or 原則へ変更（比較欄の試算による）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継続／変更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3 見積りの費用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代表10店の業者見積り 年60万円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承認／否認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4 見直しの条件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退店・移転の決定／単価10%以上（社内目安）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F4E78"/>
                          </a:solidFill>
                        </a:rPr>
                        <a:t>5 損益への出方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見積りの変更・履行差額・敷金精算の説明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了承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次回報告：第3四半期の見直し結果と、比較欄の試算（金額は設例の提案。基準に固定の数や割合はない）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O Management">
  <a:themeElements>
    <a:clrScheme name="ARO Management">
      <a:dk1>
        <a:srgbClr val="1F2A33"/>
      </a:dk1>
      <a:lt1>
        <a:srgbClr val="FFFFFF"/>
      </a:lt1>
      <a:dk2>
        <a:srgbClr val="1F4E78"/>
      </a:dk2>
      <a:lt2>
        <a:srgbClr val="F1F4F8"/>
      </a:lt2>
      <a:accent1>
        <a:srgbClr val="1F4E78"/>
      </a:accent1>
      <a:accent2>
        <a:srgbClr val="C46A1A"/>
      </a:accent2>
      <a:accent3>
        <a:srgbClr val="1E7A4C"/>
      </a:accent3>
      <a:accent4>
        <a:srgbClr val="B0392E"/>
      </a:accent4>
      <a:accent5>
        <a:srgbClr val="5A6573"/>
      </a:accent5>
      <a:accent6>
        <a:srgbClr val="F5B800"/>
      </a:accent6>
      <a:hlink>
        <a:srgbClr val="1F4E78"/>
      </a:hlink>
      <a:folHlink>
        <a:srgbClr val="5A6573"/>
      </a:folHlink>
    </a:clrScheme>
    <a:fontScheme name="ARO Management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資産除去債務の管理方針（経営会議 付議資料・設例）</dc:title>
  <dc:subject>PptxGenJS Presentation</dc:subject>
  <dc:creator>TaxJudge</dc:creator>
  <cp:lastModifiedBy>TaxJudge</cp:lastModifiedBy>
  <cp:revision>1</cp:revision>
  <dcterms:created xsi:type="dcterms:W3CDTF">2026-10-15T12:57:28Z</dcterms:created>
  <dcterms:modified xsi:type="dcterms:W3CDTF">2026-10-15T12:57:28Z</dcterms:modified>
</cp:coreProperties>
</file>