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charts/chart1.xml" ContentType="application/vnd.openxmlformats-officedocument.drawingml.chart+xml"/>
  <Override PartName="/ppt/charts/chart2.xml" ContentType="application/vnd.openxmlformats-officedocument.drawingml.chart+xml"/>
  <Override PartName="/ppt/slideMasters/slideMaster4.xml" ContentType="application/vnd.openxmlformats-officedocument.presentationml.slideMaster+xml"/>
  <Override PartName="/ppt/slides/slide4.xml" ContentType="application/vnd.openxmlformats-officedocument.presentationml.slide+xml"/>
  <Override PartName="/ppt/charts/chart3.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4.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charts/chart5.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charts/chart6.xml" ContentType="application/vnd.openxmlformats-officedocument.drawingml.chart+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charts/chart7.xml" ContentType="application/vnd.openxmlformats-officedocument.drawingml.chart+xml"/>
  <Override PartName="/ppt/slideMasters/slideMaster14.xml" ContentType="application/vnd.openxmlformats-officedocument.presentationml.slideMaster+xml"/>
  <Override PartName="/ppt/slides/slide14.xml" ContentType="application/vnd.openxmlformats-officedocument.presentationml.slide+xml"/>
  <Override PartName="/ppt/charts/chart8.xml" ContentType="application/vnd.openxmlformats-officedocument.drawingml.chart+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表紙" id="{58bcaf45-03a3-a2d5-df11-3e8a3fee2e64}">
          <p14:sldIdLst>
            <p14:sldId id="256"/>
          </p14:sldIdLst>
        </p14:section>
        <p14:section name="判断事項" id="{20f8fb6a-7a8b-8201-7522-ca45f3f0c83f}">
          <p14:sldIdLst>
            <p14:sldId id="257"/>
          </p14:sldIdLst>
        </p14:section>
        <p14:section name="課題と仕組み" id="{d14efbcc-4ccd-cd3d-2d5d-5e78f33968b2}">
          <p14:sldIdLst>
            <p14:sldId id="258"/>
            <p14:sldId id="259"/>
            <p14:sldId id="260"/>
            <p14:sldId id="261"/>
          </p14:sldIdLst>
        </p14:section>
        <p14:section name="ヘッジ方針" id="{2596142a-535d-bcb3-def5-9fe629afbcaa}">
          <p14:sldIdLst>
            <p14:sldId id="262"/>
            <p14:sldId id="263"/>
            <p14:sldId id="264"/>
            <p14:sldId id="265"/>
          </p14:sldIdLst>
        </p14:section>
        <p14:section name="比較" id="{49de1401-792e-1780-d4a1-15878429b495}">
          <p14:sldIdLst>
            <p14:sldId id="266"/>
          </p14:sldIdLst>
        </p14:section>
        <p14:section name="報告の形" id="{8c29b76c-a6fa-aed0-857b-0b2b7890fc06}">
          <p14:sldIdLst>
            <p14:sldId id="267"/>
            <p14:sldId id="268"/>
          </p14:sldIdLst>
        </p14:section>
        <p14:section name="感応度" id="{b49569c7-0c5a-d05e-9818-fe32fe097b0b}">
          <p14:sldIdLst>
            <p14:sldId id="269"/>
          </p14:sldIdLst>
        </p14:section>
        <p14:section name="体制" id="{fe7355e8-58a4-6a93-7c85-4aa7675c3382}">
          <p14:sldIdLst>
            <p14:sldId id="270"/>
          </p14:sldIdLst>
        </p14:section>
        <p14:section name="決議" id="{68133cda-3f23-1cab-13a3-c1ebfdf235a5}">
          <p14:sldIdLst>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F4E78"/>
                </a:solidFill>
                <a:latin typeface="+mn-lt"/>
              </a:defRPr>
            </a:pPr>
            <a:r>
              <a:rPr sz="1400" b="0" i="0" u="none" strike="noStrike">
                <a:solidFill>
                  <a:srgbClr val="1F4E78"/>
                </a:solidFill>
                <a:latin typeface="+mn-lt"/>
              </a:rPr>
              <a:t>昨年度の輸入に付けた予約の比率（%・平均4割）</a:t>
            </a:r>
          </a:p>
        </c:rich>
      </c:tx>
      <c:layout/>
      <c:overlay val="0"/>
    </c:title>
    <c:autoTitleDeleted val="0"/>
    <c:plotArea>
      <c:layout/>
      <c:barChart>
        <c:barDir val="col"/>
        <c:grouping val="clustered"/>
        <c:varyColors val="0"/>
        <c:ser>
          <c:idx val="0"/>
          <c:order val="0"/>
          <c:tx>
            <c:strRef>
              <c:f>Sheet1!$B$1</c:f>
              <c:strCache>
                <c:ptCount val="1"/>
                <c:pt idx="0">
                  <c:v>予約比率</c:v>
                </c:pt>
              </c:strCache>
            </c:strRef>
          </c:tx>
          <c:spPr>
            <a:solidFill>
              <a:srgbClr val="8A4A12"/>
            </a:solidFill>
            <a:effectLst/>
          </c:spPr>
          <c:invertIfNegative val="0"/>
          <c:dLbls>
            <c:numFmt formatCode="#,##0" sourceLinked="0"/>
            <c:txPr>
              <a:bodyPr/>
              <a:lstStyle/>
              <a:p>
                <a:pPr>
                  <a:defRPr b="0" i="0" strike="noStrike" sz="1200" u="none">
                    <a:solidFill>
                      <a:srgbClr val="000000"/>
                    </a:solidFill>
                    <a:latin typeface="+mn-lt"/>
                  </a:defRPr>
                </a:pPr>
              </a:p>
            </c:txPr>
            <c:showLegendKey val="0"/>
            <c:showVal val="1"/>
            <c:showCatName val="0"/>
            <c:showSerName val="0"/>
            <c:showPercent val="0"/>
            <c:showBubbleSize val="0"/>
            <c:showLeaderLines val="0"/>
          </c:dLbls>
          <c:cat>
            <c:multiLvlStrRef>
              <c:f>Sheet1!$A$2:$A$13</c:f>
              <c:multiLvlStrCache>
                <c:ptCount val="12"/>
                <c:lvl>
                  <c:pt idx="0">
                    <c:v>4月</c:v>
                  </c:pt>
                  <c:pt idx="1">
                    <c:v>5月</c:v>
                  </c:pt>
                  <c:pt idx="2">
                    <c:v>6月</c:v>
                  </c:pt>
                  <c:pt idx="3">
                    <c:v>7月</c:v>
                  </c:pt>
                  <c:pt idx="4">
                    <c:v>8月</c:v>
                  </c:pt>
                  <c:pt idx="5">
                    <c:v>9月</c:v>
                  </c:pt>
                  <c:pt idx="6">
                    <c:v>10月</c:v>
                  </c:pt>
                  <c:pt idx="7">
                    <c:v>11月</c:v>
                  </c:pt>
                  <c:pt idx="8">
                    <c:v>12月</c:v>
                  </c:pt>
                  <c:pt idx="9">
                    <c:v>1月</c:v>
                  </c:pt>
                  <c:pt idx="10">
                    <c:v>2月</c:v>
                  </c:pt>
                  <c:pt idx="11">
                    <c:v>3月</c:v>
                  </c:pt>
                </c:lvl>
              </c:multiLvlStrCache>
            </c:multiLvlStrRef>
          </c:cat>
          <c:val>
            <c:numRef>
              <c:f>Sheet1!$B$2:$B$13</c:f>
              <c:numCache>
                <c:formatCode>General</c:formatCode>
                <c:ptCount val="12"/>
                <c:pt idx="0">
                  <c:v>20</c:v>
                </c:pt>
                <c:pt idx="1">
                  <c:v>30</c:v>
                </c:pt>
                <c:pt idx="2">
                  <c:v>80</c:v>
                </c:pt>
                <c:pt idx="3">
                  <c:v>70</c:v>
                </c:pt>
                <c:pt idx="4">
                  <c:v>20</c:v>
                </c:pt>
                <c:pt idx="5">
                  <c:v>40</c:v>
                </c:pt>
                <c:pt idx="6">
                  <c:v>60</c:v>
                </c:pt>
                <c:pt idx="7">
                  <c:v>30</c:v>
                </c:pt>
                <c:pt idx="8">
                  <c:v>20</c:v>
                </c:pt>
                <c:pt idx="9">
                  <c:v>50</c:v>
                </c:pt>
                <c:pt idx="10">
                  <c:v>40</c:v>
                </c:pt>
                <c:pt idx="11">
                  <c:v>20</c:v>
                </c:pt>
              </c:numCache>
            </c:numRef>
          </c:val>
        </c:ser>
        <c:dLbls>
          <c:numFmt formatCode="#,##0" sourceLinked="0"/>
          <c:txPr>
            <a:bodyPr/>
            <a:lstStyle/>
            <a:p>
              <a:pPr>
                <a:defRPr b="0" i="0" strike="noStrike" sz="1200" u="none">
                  <a:solidFill>
                    <a:srgbClr val="000000"/>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A6573"/>
                </a:solidFill>
                <a:latin typeface="+mn-lt"/>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6350" cap="flat">
              <a:solidFill>
                <a:srgbClr val="E3E8EE"/>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A6573"/>
                </a:solidFill>
                <a:latin typeface="+mn-lt"/>
              </a:defRPr>
            </a:pPr>
            <a:endParaRPr lang="en-US"/>
          </a:p>
        </c:txPr>
        <c:crossAx val="2094734554"/>
        <c:crosses val="autoZero"/>
        <c:crossBetween val="between"/>
        <c:majorUnit val="20"/>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F4E78"/>
                </a:solidFill>
                <a:latin typeface="+mn-lt"/>
              </a:defRPr>
            </a:pPr>
            <a:r>
              <a:rPr sz="1400" b="0" i="0" u="none" strike="noStrike">
                <a:solidFill>
                  <a:srgbClr val="1F4E78"/>
                </a:solidFill>
                <a:latin typeface="+mn-lt"/>
              </a:rPr>
              <a:t>為替による原価の増加（予算比・万円）</a:t>
            </a:r>
          </a:p>
        </c:rich>
      </c:tx>
      <c:layout/>
      <c:overlay val="0"/>
    </c:title>
    <c:autoTitleDeleted val="0"/>
    <c:plotArea>
      <c:layout/>
      <c:barChart>
        <c:barDir val="col"/>
        <c:grouping val="clustered"/>
        <c:varyColors val="0"/>
        <c:ser>
          <c:idx val="0"/>
          <c:order val="0"/>
          <c:tx>
            <c:strRef>
              <c:f>Sheet1!$B$1</c:f>
              <c:strCache>
                <c:ptCount val="1"/>
                <c:pt idx="0">
                  <c:v>原価の増加</c:v>
                </c:pt>
              </c:strCache>
            </c:strRef>
          </c:tx>
          <c:spPr>
            <a:solidFill>
              <a:srgbClr val="B0392E"/>
            </a:solidFill>
            <a:effectLst/>
          </c:spPr>
          <c:invertIfNegative val="0"/>
          <c:dLbls>
            <c:numFmt formatCode="#,##0" sourceLinked="0"/>
            <c:txPr>
              <a:bodyPr/>
              <a:lstStyle/>
              <a:p>
                <a:pPr>
                  <a:defRPr b="0" i="0" strike="noStrike" sz="1200" u="none">
                    <a:solidFill>
                      <a:srgbClr val="000000"/>
                    </a:solidFill>
                    <a:latin typeface="+mn-lt"/>
                  </a:defRPr>
                </a:pPr>
              </a:p>
            </c:txPr>
            <c:showLegendKey val="0"/>
            <c:showVal val="1"/>
            <c:showCatName val="0"/>
            <c:showSerName val="0"/>
            <c:showPercent val="0"/>
            <c:showBubbleSize val="0"/>
            <c:showLeaderLines val="0"/>
          </c:dLbls>
          <c:cat>
            <c:multiLvlStrRef>
              <c:f>Sheet1!$A$2:$A$3</c:f>
              <c:multiLvlStrCache>
                <c:ptCount val="2"/>
                <c:lvl>
                  <c:pt idx="0">
                    <c:v>予約した分
（480万ドル）</c:v>
                  </c:pt>
                  <c:pt idx="1">
                    <c:v>予約しなかった分
（720万ドル）</c:v>
                  </c:pt>
                </c:lvl>
              </c:multiLvlStrCache>
            </c:multiLvlStrRef>
          </c:cat>
          <c:val>
            <c:numRef>
              <c:f>Sheet1!$B$2:$B$3</c:f>
              <c:numCache>
                <c:formatCode>General</c:formatCode>
                <c:ptCount val="2"/>
                <c:pt idx="0">
                  <c:v>960</c:v>
                </c:pt>
                <c:pt idx="1">
                  <c:v>4320</c:v>
                </c:pt>
              </c:numCache>
            </c:numRef>
          </c:val>
        </c:ser>
        <c:dLbls>
          <c:numFmt formatCode="#,##0" sourceLinked="0"/>
          <c:txPr>
            <a:bodyPr/>
            <a:lstStyle/>
            <a:p>
              <a:pPr>
                <a:defRPr b="0" i="0" strike="noStrike" sz="1200" u="none">
                  <a:solidFill>
                    <a:srgbClr val="000000"/>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A6573"/>
                </a:solidFill>
                <a:latin typeface="+mn-lt"/>
              </a:defRPr>
            </a:pPr>
            <a:endParaRPr lang="en-US"/>
          </a:p>
        </c:txPr>
        <c:crossAx val="2094734552"/>
        <c:crosses val="autoZero"/>
        <c:auto val="1"/>
        <c:lblAlgn val="ctr"/>
        <c:noMultiLvlLbl val="1"/>
      </c:catAx>
      <c:valAx>
        <c:axId val="2094734552"/>
        <c:scaling>
          <c:orientation val="minMax"/>
          <c:max val="5000"/>
          <c:min val="0"/>
        </c:scaling>
        <c:delete val="0"/>
        <c:axPos val="l"/>
        <c:majorGridlines>
          <c:spPr>
            <a:ln w="6350" cap="flat">
              <a:solidFill>
                <a:srgbClr val="E3E8EE"/>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A6573"/>
                </a:solidFill>
                <a:latin typeface="+mn-lt"/>
              </a:defRPr>
            </a:pPr>
            <a:endParaRPr lang="en-US"/>
          </a:p>
        </c:txPr>
        <c:crossAx val="2094734554"/>
        <c:crosses val="autoZero"/>
        <c:crossBetween val="between"/>
        <c:majorUnit val="1000"/>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F4E78"/>
                </a:solidFill>
                <a:latin typeface="+mn-lt"/>
              </a:defRPr>
            </a:pPr>
            <a:r>
              <a:rPr sz="1400" b="0" i="0" u="none" strike="noStrike">
                <a:solidFill>
                  <a:srgbClr val="1F4E78"/>
                </a:solidFill>
                <a:latin typeface="+mn-lt"/>
              </a:rPr>
              <a:t>1ドルの相場（円・設例）</a:t>
            </a:r>
          </a:p>
        </c:rich>
      </c:tx>
      <c:layout/>
      <c:overlay val="0"/>
    </c:title>
    <c:autoTitleDeleted val="0"/>
    <c:plotArea>
      <c:layout/>
      <c:lineChart>
        <c:varyColors val="0"/>
        <c:ser>
          <c:idx val="0"/>
          <c:order val="0"/>
          <c:tx>
            <c:strRef>
              <c:f>Sheet1!$B$1</c:f>
              <c:strCache>
                <c:ptCount val="1"/>
                <c:pt idx="0">
                  <c:v>実績の相場（月末・設例）</c:v>
                </c:pt>
              </c:strCache>
            </c:strRef>
          </c:tx>
          <c:spPr>
            <a:solidFill>
              <a:srgbClr val="B0392E"/>
            </a:solidFill>
            <a:ln w="31750" cap="flat">
              <a:solidFill>
                <a:srgbClr val="B0392E"/>
              </a:solidFill>
              <a:prstDash val="solid"/>
              <a:round/>
            </a:ln>
            <a:effectLst/>
          </c:spPr>
          <c:invertIfNegative val="0"/>
          <c:dLbls>
            <c:numFmt formatCode="#,##0" sourceLinked="0"/>
            <c:txPr>
              <a:bodyPr/>
              <a:lstStyle/>
              <a:p>
                <a:pPr>
                  <a:defRPr b="0" i="0" strike="noStrike" sz="1200" u="none">
                    <a:solidFill>
                      <a:srgbClr val="000000"/>
                    </a:solidFill>
                    <a:latin typeface="+mn-lt"/>
                  </a:defRPr>
                </a:pPr>
              </a:p>
            </c:txPr>
            <c:showLegendKey val="0"/>
            <c:showVal val="0"/>
            <c:showCatName val="0"/>
            <c:showSerName val="0"/>
            <c:showPercent val="0"/>
            <c:showBubbleSize val="0"/>
            <c:showLeaderLines val="0"/>
          </c:dLbls>
          <c:marker>
            <c:symbol val="circle"/>
            <c:size val="6"/>
            <c:spPr>
              <a:solidFill>
                <a:srgbClr val="B0392E"/>
              </a:solidFill>
              <a:ln w="9525" cap="flat">
                <a:solidFill>
                  <a:srgbClr val="B0392E"/>
                </a:solidFill>
                <a:prstDash val="solid"/>
                <a:round/>
              </a:ln>
              <a:effectLst/>
            </c:spPr>
          </c:marker>
          <c:cat>
            <c:multiLvlStrRef>
              <c:f>Sheet1!$A$2:$A$13</c:f>
              <c:multiLvlStrCache>
                <c:ptCount val="12"/>
                <c:lvl>
                  <c:pt idx="0">
                    <c:v>4月</c:v>
                  </c:pt>
                  <c:pt idx="1">
                    <c:v>5月</c:v>
                  </c:pt>
                  <c:pt idx="2">
                    <c:v>6月</c:v>
                  </c:pt>
                  <c:pt idx="3">
                    <c:v>7月</c:v>
                  </c:pt>
                  <c:pt idx="4">
                    <c:v>8月</c:v>
                  </c:pt>
                  <c:pt idx="5">
                    <c:v>9月</c:v>
                  </c:pt>
                  <c:pt idx="6">
                    <c:v>10月</c:v>
                  </c:pt>
                  <c:pt idx="7">
                    <c:v>11月</c:v>
                  </c:pt>
                  <c:pt idx="8">
                    <c:v>12月</c:v>
                  </c:pt>
                  <c:pt idx="9">
                    <c:v>1月</c:v>
                  </c:pt>
                  <c:pt idx="10">
                    <c:v>2月</c:v>
                  </c:pt>
                  <c:pt idx="11">
                    <c:v>3月</c:v>
                  </c:pt>
                </c:lvl>
              </c:multiLvlStrCache>
            </c:multiLvlStrRef>
          </c:cat>
          <c:val>
            <c:numRef>
              <c:f>Sheet1!$B$2:$B$13</c:f>
              <c:numCache>
                <c:formatCode>General</c:formatCode>
                <c:ptCount val="12"/>
                <c:pt idx="0">
                  <c:v>141</c:v>
                </c:pt>
                <c:pt idx="1">
                  <c:v>142</c:v>
                </c:pt>
                <c:pt idx="2">
                  <c:v>144</c:v>
                </c:pt>
                <c:pt idx="3">
                  <c:v>145</c:v>
                </c:pt>
                <c:pt idx="4">
                  <c:v>147</c:v>
                </c:pt>
                <c:pt idx="5">
                  <c:v>146</c:v>
                </c:pt>
                <c:pt idx="6">
                  <c:v>148</c:v>
                </c:pt>
                <c:pt idx="7">
                  <c:v>147</c:v>
                </c:pt>
                <c:pt idx="8">
                  <c:v>149</c:v>
                </c:pt>
                <c:pt idx="9">
                  <c:v>147</c:v>
                </c:pt>
                <c:pt idx="10">
                  <c:v>148</c:v>
                </c:pt>
                <c:pt idx="11">
                  <c:v>146</c:v>
                </c:pt>
              </c:numCache>
            </c:numRef>
          </c:val>
          <c:smooth val="0"/>
        </c:ser>
        <c:ser>
          <c:idx val="1"/>
          <c:order val="1"/>
          <c:tx>
            <c:strRef>
              <c:f>Sheet1!$C$1</c:f>
              <c:strCache>
                <c:ptCount val="1"/>
                <c:pt idx="0">
                  <c:v>予約相場（平均）</c:v>
                </c:pt>
              </c:strCache>
            </c:strRef>
          </c:tx>
          <c:spPr>
            <a:solidFill>
              <a:srgbClr val="1F4E78"/>
            </a:solidFill>
            <a:ln w="31750" cap="flat">
              <a:solidFill>
                <a:srgbClr val="1F4E78"/>
              </a:solidFill>
              <a:prstDash val="solid"/>
              <a:round/>
            </a:ln>
            <a:effectLst/>
          </c:spPr>
          <c:invertIfNegative val="0"/>
          <c:dLbls>
            <c:numFmt formatCode="#,##0" sourceLinked="0"/>
            <c:txPr>
              <a:bodyPr/>
              <a:lstStyle/>
              <a:p>
                <a:pPr>
                  <a:defRPr b="0" i="0" strike="noStrike" sz="1200" u="none">
                    <a:solidFill>
                      <a:srgbClr val="000000"/>
                    </a:solidFill>
                    <a:latin typeface="+mn-lt"/>
                  </a:defRPr>
                </a:pPr>
              </a:p>
            </c:txPr>
            <c:showLegendKey val="0"/>
            <c:showVal val="0"/>
            <c:showCatName val="0"/>
            <c:showSerName val="0"/>
            <c:showPercent val="0"/>
            <c:showBubbleSize val="0"/>
            <c:showLeaderLines val="0"/>
          </c:dLbls>
          <c:marker>
            <c:symbol val="circle"/>
            <c:size val="6"/>
            <c:spPr>
              <a:solidFill>
                <a:srgbClr val="1F4E78"/>
              </a:solidFill>
              <a:ln w="9525" cap="flat">
                <a:solidFill>
                  <a:srgbClr val="1F4E78"/>
                </a:solidFill>
                <a:prstDash val="solid"/>
                <a:round/>
              </a:ln>
              <a:effectLst/>
            </c:spPr>
          </c:marker>
          <c:cat>
            <c:multiLvlStrRef>
              <c:f>Sheet1!$A$2:$A$13</c:f>
              <c:multiLvlStrCache>
                <c:ptCount val="12"/>
                <c:lvl>
                  <c:pt idx="0">
                    <c:v>4月</c:v>
                  </c:pt>
                  <c:pt idx="1">
                    <c:v>5月</c:v>
                  </c:pt>
                  <c:pt idx="2">
                    <c:v>6月</c:v>
                  </c:pt>
                  <c:pt idx="3">
                    <c:v>7月</c:v>
                  </c:pt>
                  <c:pt idx="4">
                    <c:v>8月</c:v>
                  </c:pt>
                  <c:pt idx="5">
                    <c:v>9月</c:v>
                  </c:pt>
                  <c:pt idx="6">
                    <c:v>10月</c:v>
                  </c:pt>
                  <c:pt idx="7">
                    <c:v>11月</c:v>
                  </c:pt>
                  <c:pt idx="8">
                    <c:v>12月</c:v>
                  </c:pt>
                  <c:pt idx="9">
                    <c:v>1月</c:v>
                  </c:pt>
                  <c:pt idx="10">
                    <c:v>2月</c:v>
                  </c:pt>
                  <c:pt idx="11">
                    <c:v>3月</c:v>
                  </c:pt>
                </c:lvl>
              </c:multiLvlStrCache>
            </c:multiLvlStrRef>
          </c:cat>
          <c:val>
            <c:numRef>
              <c:f>Sheet1!$C$2:$C$13</c:f>
              <c:numCache>
                <c:formatCode>General</c:formatCode>
                <c:ptCount val="12"/>
                <c:pt idx="0">
                  <c:v>142</c:v>
                </c:pt>
                <c:pt idx="1">
                  <c:v>142</c:v>
                </c:pt>
                <c:pt idx="2">
                  <c:v>142</c:v>
                </c:pt>
                <c:pt idx="3">
                  <c:v>142</c:v>
                </c:pt>
                <c:pt idx="4">
                  <c:v>142</c:v>
                </c:pt>
                <c:pt idx="5">
                  <c:v>142</c:v>
                </c:pt>
                <c:pt idx="6">
                  <c:v>142</c:v>
                </c:pt>
                <c:pt idx="7">
                  <c:v>142</c:v>
                </c:pt>
                <c:pt idx="8">
                  <c:v>142</c:v>
                </c:pt>
                <c:pt idx="9">
                  <c:v>142</c:v>
                </c:pt>
                <c:pt idx="10">
                  <c:v>142</c:v>
                </c:pt>
                <c:pt idx="11">
                  <c:v>142</c:v>
                </c:pt>
              </c:numCache>
            </c:numRef>
          </c:val>
          <c:smooth val="0"/>
        </c:ser>
        <c:ser>
          <c:idx val="2"/>
          <c:order val="2"/>
          <c:tx>
            <c:strRef>
              <c:f>Sheet1!$D$1</c:f>
              <c:strCache>
                <c:ptCount val="1"/>
                <c:pt idx="0">
                  <c:v>予算レート</c:v>
                </c:pt>
              </c:strCache>
            </c:strRef>
          </c:tx>
          <c:spPr>
            <a:solidFill>
              <a:srgbClr val="8A4A12"/>
            </a:solidFill>
            <a:ln w="31750" cap="flat">
              <a:solidFill>
                <a:srgbClr val="8A4A12"/>
              </a:solidFill>
              <a:prstDash val="solid"/>
              <a:round/>
            </a:ln>
            <a:effectLst/>
          </c:spPr>
          <c:invertIfNegative val="0"/>
          <c:dLbls>
            <c:numFmt formatCode="#,##0" sourceLinked="0"/>
            <c:txPr>
              <a:bodyPr/>
              <a:lstStyle/>
              <a:p>
                <a:pPr>
                  <a:defRPr b="0" i="0" strike="noStrike" sz="1200" u="none">
                    <a:solidFill>
                      <a:srgbClr val="000000"/>
                    </a:solidFill>
                    <a:latin typeface="+mn-lt"/>
                  </a:defRPr>
                </a:pPr>
              </a:p>
            </c:txPr>
            <c:showLegendKey val="0"/>
            <c:showVal val="0"/>
            <c:showCatName val="0"/>
            <c:showSerName val="0"/>
            <c:showPercent val="0"/>
            <c:showBubbleSize val="0"/>
            <c:showLeaderLines val="0"/>
          </c:dLbls>
          <c:marker>
            <c:symbol val="circle"/>
            <c:size val="6"/>
            <c:spPr>
              <a:solidFill>
                <a:srgbClr val="8A4A12"/>
              </a:solidFill>
              <a:ln w="9525" cap="flat">
                <a:solidFill>
                  <a:srgbClr val="8A4A12"/>
                </a:solidFill>
                <a:prstDash val="solid"/>
                <a:round/>
              </a:ln>
              <a:effectLst/>
            </c:spPr>
          </c:marker>
          <c:cat>
            <c:multiLvlStrRef>
              <c:f>Sheet1!$A$2:$A$13</c:f>
              <c:multiLvlStrCache>
                <c:ptCount val="12"/>
                <c:lvl>
                  <c:pt idx="0">
                    <c:v>4月</c:v>
                  </c:pt>
                  <c:pt idx="1">
                    <c:v>5月</c:v>
                  </c:pt>
                  <c:pt idx="2">
                    <c:v>6月</c:v>
                  </c:pt>
                  <c:pt idx="3">
                    <c:v>7月</c:v>
                  </c:pt>
                  <c:pt idx="4">
                    <c:v>8月</c:v>
                  </c:pt>
                  <c:pt idx="5">
                    <c:v>9月</c:v>
                  </c:pt>
                  <c:pt idx="6">
                    <c:v>10月</c:v>
                  </c:pt>
                  <c:pt idx="7">
                    <c:v>11月</c:v>
                  </c:pt>
                  <c:pt idx="8">
                    <c:v>12月</c:v>
                  </c:pt>
                  <c:pt idx="9">
                    <c:v>1月</c:v>
                  </c:pt>
                  <c:pt idx="10">
                    <c:v>2月</c:v>
                  </c:pt>
                  <c:pt idx="11">
                    <c:v>3月</c:v>
                  </c:pt>
                </c:lvl>
              </c:multiLvlStrCache>
            </c:multiLvlStrRef>
          </c:cat>
          <c:val>
            <c:numRef>
              <c:f>Sheet1!$D$2:$D$13</c:f>
              <c:numCache>
                <c:formatCode>General</c:formatCode>
                <c:ptCount val="12"/>
                <c:pt idx="0">
                  <c:v>140</c:v>
                </c:pt>
                <c:pt idx="1">
                  <c:v>140</c:v>
                </c:pt>
                <c:pt idx="2">
                  <c:v>140</c:v>
                </c:pt>
                <c:pt idx="3">
                  <c:v>140</c:v>
                </c:pt>
                <c:pt idx="4">
                  <c:v>140</c:v>
                </c:pt>
                <c:pt idx="5">
                  <c:v>140</c:v>
                </c:pt>
                <c:pt idx="6">
                  <c:v>140</c:v>
                </c:pt>
                <c:pt idx="7">
                  <c:v>140</c:v>
                </c:pt>
                <c:pt idx="8">
                  <c:v>140</c:v>
                </c:pt>
                <c:pt idx="9">
                  <c:v>140</c:v>
                </c:pt>
                <c:pt idx="10">
                  <c:v>140</c:v>
                </c:pt>
                <c:pt idx="11">
                  <c:v>140</c:v>
                </c:pt>
              </c:numCache>
            </c:numRef>
          </c:val>
          <c:smooth val="0"/>
        </c:ser>
        <c:dLbls>
          <c:numFmt formatCode="#,##0" sourceLinked="0"/>
          <c:txPr>
            <a:bodyPr/>
            <a:lstStyle/>
            <a:p>
              <a:pPr>
                <a:defRPr b="0" i="0" strike="noStrike" sz="1200" u="none">
                  <a:solidFill>
                    <a:srgbClr val="000000"/>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A6573"/>
                </a:solidFill>
                <a:latin typeface="+mn-lt"/>
              </a:defRPr>
            </a:pPr>
            <a:endParaRPr lang="en-US"/>
          </a:p>
        </c:txPr>
        <c:crossAx val="2094734552"/>
        <c:crosses val="autoZero"/>
        <c:auto val="1"/>
        <c:lblAlgn val="ctr"/>
        <c:noMultiLvlLbl val="1"/>
      </c:catAx>
      <c:valAx>
        <c:axId val="2094734552"/>
        <c:scaling>
          <c:orientation val="minMax"/>
          <c:max val="152"/>
          <c:min val="136"/>
        </c:scaling>
        <c:delete val="0"/>
        <c:axPos val="l"/>
        <c:majorGridlines>
          <c:spPr>
            <a:ln w="6350" cap="flat">
              <a:solidFill>
                <a:srgbClr val="E3E8EE"/>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A6573"/>
                </a:solidFill>
                <a:latin typeface="+mn-lt"/>
              </a:defRPr>
            </a:pPr>
            <a:endParaRPr lang="en-US"/>
          </a:p>
        </c:txPr>
        <c:crossAx val="2094734554"/>
        <c:crosses val="autoZero"/>
        <c:crossBetween val="between"/>
        <c:majorUnit val="4"/>
      </c:valAx>
      <c:spPr>
        <a:noFill/>
        <a:ln>
          <a:noFill/>
        </a:ln>
        <a:effectLst/>
      </c:spPr>
    </c:plotArea>
    <c:legend>
      <c:legendPos val="b"/>
      <c:overlay val="0"/>
      <c:txPr>
        <a:bodyPr/>
        <a:lstStyle/>
        <a:p>
          <a:pPr>
            <a:defRPr sz="1200">
              <a:latin typeface="+mn-lt"/>
              <a:cs typeface="+mn-lt"/>
            </a:defRPr>
          </a:pPr>
          <a:endParaRPr lang="en-US"/>
        </a:p>
      </c:txPr>
    </c:legend>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F4E78"/>
                </a:solidFill>
                <a:latin typeface="+mn-lt"/>
              </a:defRPr>
            </a:pPr>
            <a:r>
              <a:rPr sz="1400" b="0" i="0" u="none" strike="noStrike">
                <a:solidFill>
                  <a:srgbClr val="1F4E78"/>
                </a:solidFill>
                <a:latin typeface="+mn-lt"/>
              </a:rPr>
              <a:t>発注予定に対する予約残高の目標比率（%・設例）</a:t>
            </a:r>
          </a:p>
        </c:rich>
      </c:tx>
      <c:layout/>
      <c:overlay val="0"/>
    </c:title>
    <c:autoTitleDeleted val="0"/>
    <c:plotArea>
      <c:layout/>
      <c:barChart>
        <c:barDir val="col"/>
        <c:grouping val="stacked"/>
        <c:varyColors val="0"/>
        <c:ser>
          <c:idx val="0"/>
          <c:order val="0"/>
          <c:tx>
            <c:strRef>
              <c:f>Sheet1!$B$1</c:f>
              <c:strCache>
                <c:ptCount val="1"/>
                <c:pt idx="0">
                  <c:v>予約済み</c:v>
                </c:pt>
              </c:strCache>
            </c:strRef>
          </c:tx>
          <c:spPr>
            <a:solidFill>
              <a:srgbClr val="7FA7CF"/>
            </a:solidFill>
            <a:effectLst/>
          </c:spPr>
          <c:invertIfNegative val="0"/>
          <c:dLbls>
            <c:numFmt formatCode="#,##0" sourceLinked="0"/>
            <c:txPr>
              <a:bodyPr/>
              <a:lstStyle/>
              <a:p>
                <a:pPr>
                  <a:defRPr b="0" i="0" strike="noStrike" sz="1200" u="none">
                    <a:solidFill>
                      <a:srgbClr val="1F2A33"/>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1か月先</c:v>
                  </c:pt>
                  <c:pt idx="1">
                    <c:v>2か月先</c:v>
                  </c:pt>
                  <c:pt idx="2">
                    <c:v>3か月先</c:v>
                  </c:pt>
                </c:lvl>
              </c:multiLvlStrCache>
            </c:multiLvlStrRef>
          </c:cat>
          <c:val>
            <c:numRef>
              <c:f>Sheet1!$B$2:$B$4</c:f>
              <c:numCache>
                <c:formatCode>General</c:formatCode>
                <c:ptCount val="3"/>
                <c:pt idx="0">
                  <c:v>80</c:v>
                </c:pt>
                <c:pt idx="1">
                  <c:v>60</c:v>
                </c:pt>
                <c:pt idx="2">
                  <c:v>40</c:v>
                </c:pt>
              </c:numCache>
            </c:numRef>
          </c:val>
        </c:ser>
        <c:ser>
          <c:idx val="1"/>
          <c:order val="1"/>
          <c:tx>
            <c:strRef>
              <c:f>Sheet1!$C$1</c:f>
              <c:strCache>
                <c:ptCount val="1"/>
                <c:pt idx="0">
                  <c:v>まだ予約していない</c:v>
                </c:pt>
              </c:strCache>
            </c:strRef>
          </c:tx>
          <c:spPr>
            <a:solidFill>
              <a:srgbClr val="E3E8EE"/>
            </a:solidFill>
            <a:effectLst/>
          </c:spPr>
          <c:invertIfNegative val="0"/>
          <c:dLbls>
            <c:numFmt formatCode="#,##0" sourceLinked="0"/>
            <c:txPr>
              <a:bodyPr/>
              <a:lstStyle/>
              <a:p>
                <a:pPr>
                  <a:defRPr b="0" i="0" strike="noStrike" sz="1200" u="none">
                    <a:solidFill>
                      <a:srgbClr val="1F2A33"/>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1か月先</c:v>
                  </c:pt>
                  <c:pt idx="1">
                    <c:v>2か月先</c:v>
                  </c:pt>
                  <c:pt idx="2">
                    <c:v>3か月先</c:v>
                  </c:pt>
                </c:lvl>
              </c:multiLvlStrCache>
            </c:multiLvlStrRef>
          </c:cat>
          <c:val>
            <c:numRef>
              <c:f>Sheet1!$C$2:$C$4</c:f>
              <c:numCache>
                <c:formatCode>General</c:formatCode>
                <c:ptCount val="3"/>
                <c:pt idx="0">
                  <c:v>20</c:v>
                </c:pt>
                <c:pt idx="1">
                  <c:v>40</c:v>
                </c:pt>
                <c:pt idx="2">
                  <c:v>60</c:v>
                </c:pt>
              </c:numCache>
            </c:numRef>
          </c:val>
        </c:ser>
        <c:dLbls>
          <c:numFmt formatCode="#,##0" sourceLinked="0"/>
          <c:txPr>
            <a:bodyPr/>
            <a:lstStyle/>
            <a:p>
              <a:pPr>
                <a:defRPr b="0" i="0" strike="noStrike" sz="1200" u="none">
                  <a:solidFill>
                    <a:srgbClr val="1F2A33"/>
                  </a:solidFill>
                  <a:latin typeface="+mn-lt"/>
                </a:defRPr>
              </a:pPr>
            </a:p>
          </c:txPr>
          <c:dLblPos val="ctr"/>
          <c:showLegendKey val="0"/>
          <c:showVal val="1"/>
          <c:showCatName val="0"/>
          <c:showSerName val="0"/>
          <c:showPercent val="0"/>
          <c:showBubbleSize val="0"/>
          <c:showLeaderLines val="0"/>
        </c:dLbls>
        <c:gapWidth val="5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A6573"/>
                </a:solidFill>
                <a:latin typeface="+mn-lt"/>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6350" cap="flat">
              <a:solidFill>
                <a:srgbClr val="E3E8EE"/>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A6573"/>
                </a:solidFill>
                <a:latin typeface="+mn-lt"/>
              </a:defRPr>
            </a:pPr>
            <a:endParaRPr lang="en-US"/>
          </a:p>
        </c:txPr>
        <c:crossAx val="2094734554"/>
        <c:crosses val="autoZero"/>
        <c:crossBetween val="between"/>
        <c:majorUnit val="20"/>
      </c:valAx>
      <c:spPr>
        <a:noFill/>
        <a:ln>
          <a:noFill/>
        </a:ln>
        <a:effectLst/>
      </c:spPr>
    </c:plotArea>
    <c:legend>
      <c:legendPos val="b"/>
      <c:overlay val="0"/>
      <c:txPr>
        <a:bodyPr/>
        <a:lstStyle/>
        <a:p>
          <a:pPr>
            <a:defRPr sz="1200">
              <a:latin typeface="+mn-lt"/>
              <a:cs typeface="+mn-lt"/>
            </a:defRPr>
          </a:pPr>
          <a:endParaRPr lang="en-US"/>
        </a:p>
      </c:txPr>
    </c:legend>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F4E78"/>
                </a:solidFill>
                <a:latin typeface="+mn-lt"/>
              </a:defRPr>
            </a:pPr>
            <a:r>
              <a:rPr sz="1400" b="0" i="0" u="none" strike="noStrike">
                <a:solidFill>
                  <a:srgbClr val="1F4E78"/>
                </a:solidFill>
                <a:latin typeface="+mn-lt"/>
              </a:rPr>
              <a:t>7月に決済する輸入100万ドル（万ドル・設例）</a:t>
            </a:r>
          </a:p>
        </c:rich>
      </c:tx>
      <c:layout/>
      <c:overlay val="0"/>
    </c:title>
    <c:autoTitleDeleted val="0"/>
    <c:plotArea>
      <c:layout/>
      <c:barChart>
        <c:barDir val="col"/>
        <c:grouping val="stacked"/>
        <c:varyColors val="0"/>
        <c:ser>
          <c:idx val="0"/>
          <c:order val="0"/>
          <c:tx>
            <c:strRef>
              <c:f>Sheet1!$B$1</c:f>
              <c:strCache>
                <c:ptCount val="1"/>
                <c:pt idx="0">
                  <c:v>それまでの予約残高</c:v>
                </c:pt>
              </c:strCache>
            </c:strRef>
          </c:tx>
          <c:spPr>
            <a:solidFill>
              <a:srgbClr val="7FA7CF"/>
            </a:solidFill>
            <a:effectLst/>
          </c:spPr>
          <c:invertIfNegative val="0"/>
          <c:dLbls>
            <c:numFmt formatCode="#,##0;-#,##0;;" sourceLinked="0"/>
            <c:txPr>
              <a:bodyPr/>
              <a:lstStyle/>
              <a:p>
                <a:pPr>
                  <a:defRPr b="0" i="0" strike="noStrike" sz="1200" u="none">
                    <a:solidFill>
                      <a:srgbClr val="1F2A33"/>
                    </a:solidFill>
                    <a:latin typeface="+mn-lt"/>
                  </a:defRPr>
                </a:pPr>
              </a:p>
            </c:txPr>
            <c:dLblPos val="ctr"/>
            <c:showLegendKey val="0"/>
            <c:showVal val="1"/>
            <c:showCatName val="0"/>
            <c:showSerName val="0"/>
            <c:showPercent val="0"/>
            <c:showBubbleSize val="0"/>
            <c:showLeaderLines val="0"/>
          </c:dLbls>
          <c:cat>
            <c:multiLvlStrRef>
              <c:f>Sheet1!$A$2:$A$5</c:f>
              <c:multiLvlStrCache>
                <c:ptCount val="4"/>
                <c:lvl>
                  <c:pt idx="0">
                    <c:v>3か月前</c:v>
                  </c:pt>
                  <c:pt idx="1">
                    <c:v>2か月前</c:v>
                  </c:pt>
                  <c:pt idx="2">
                    <c:v>1か月前</c:v>
                  </c:pt>
                  <c:pt idx="3">
                    <c:v>決済の月</c:v>
                  </c:pt>
                </c:lvl>
              </c:multiLvlStrCache>
            </c:multiLvlStrRef>
          </c:cat>
          <c:val>
            <c:numRef>
              <c:f>Sheet1!$B$2:$B$5</c:f>
              <c:numCache>
                <c:formatCode>General</c:formatCode>
                <c:ptCount val="4"/>
                <c:pt idx="0">
                  <c:v>0</c:v>
                </c:pt>
                <c:pt idx="1">
                  <c:v>40</c:v>
                </c:pt>
                <c:pt idx="2">
                  <c:v>60</c:v>
                </c:pt>
                <c:pt idx="3">
                  <c:v>80</c:v>
                </c:pt>
              </c:numCache>
            </c:numRef>
          </c:val>
        </c:ser>
        <c:ser>
          <c:idx val="1"/>
          <c:order val="1"/>
          <c:tx>
            <c:strRef>
              <c:f>Sheet1!$C$1</c:f>
              <c:strCache>
                <c:ptCount val="1"/>
                <c:pt idx="0">
                  <c:v>この日の追加予約</c:v>
                </c:pt>
              </c:strCache>
            </c:strRef>
          </c:tx>
          <c:spPr>
            <a:solidFill>
              <a:srgbClr val="C46A1A"/>
            </a:solidFill>
            <a:effectLst/>
          </c:spPr>
          <c:invertIfNegative val="0"/>
          <c:dLbls>
            <c:numFmt formatCode="#,##0;-#,##0;;" sourceLinked="0"/>
            <c:txPr>
              <a:bodyPr/>
              <a:lstStyle/>
              <a:p>
                <a:pPr>
                  <a:defRPr b="0" i="0" strike="noStrike" sz="1200" u="none">
                    <a:solidFill>
                      <a:srgbClr val="1F2A33"/>
                    </a:solidFill>
                    <a:latin typeface="+mn-lt"/>
                  </a:defRPr>
                </a:pPr>
              </a:p>
            </c:txPr>
            <c:dLblPos val="ctr"/>
            <c:showLegendKey val="0"/>
            <c:showVal val="1"/>
            <c:showCatName val="0"/>
            <c:showSerName val="0"/>
            <c:showPercent val="0"/>
            <c:showBubbleSize val="0"/>
            <c:showLeaderLines val="0"/>
          </c:dLbls>
          <c:cat>
            <c:multiLvlStrRef>
              <c:f>Sheet1!$A$2:$A$5</c:f>
              <c:multiLvlStrCache>
                <c:ptCount val="4"/>
                <c:lvl>
                  <c:pt idx="0">
                    <c:v>3か月前</c:v>
                  </c:pt>
                  <c:pt idx="1">
                    <c:v>2か月前</c:v>
                  </c:pt>
                  <c:pt idx="2">
                    <c:v>1か月前</c:v>
                  </c:pt>
                  <c:pt idx="3">
                    <c:v>決済の月</c:v>
                  </c:pt>
                </c:lvl>
              </c:multiLvlStrCache>
            </c:multiLvlStrRef>
          </c:cat>
          <c:val>
            <c:numRef>
              <c:f>Sheet1!$C$2:$C$5</c:f>
              <c:numCache>
                <c:formatCode>General</c:formatCode>
                <c:ptCount val="4"/>
                <c:pt idx="0">
                  <c:v>40</c:v>
                </c:pt>
                <c:pt idx="1">
                  <c:v>20</c:v>
                </c:pt>
                <c:pt idx="2">
                  <c:v>20</c:v>
                </c:pt>
                <c:pt idx="3">
                  <c:v>0</c:v>
                </c:pt>
              </c:numCache>
            </c:numRef>
          </c:val>
        </c:ser>
        <c:ser>
          <c:idx val="2"/>
          <c:order val="2"/>
          <c:tx>
            <c:strRef>
              <c:f>Sheet1!$D$1</c:f>
              <c:strCache>
                <c:ptCount val="1"/>
                <c:pt idx="0">
                  <c:v>まだ予約していない</c:v>
                </c:pt>
              </c:strCache>
            </c:strRef>
          </c:tx>
          <c:spPr>
            <a:solidFill>
              <a:srgbClr val="E3E8EE"/>
            </a:solidFill>
            <a:effectLst/>
          </c:spPr>
          <c:invertIfNegative val="0"/>
          <c:dLbls>
            <c:numFmt formatCode="#,##0;-#,##0;;" sourceLinked="0"/>
            <c:txPr>
              <a:bodyPr/>
              <a:lstStyle/>
              <a:p>
                <a:pPr>
                  <a:defRPr b="0" i="0" strike="noStrike" sz="1200" u="none">
                    <a:solidFill>
                      <a:srgbClr val="1F2A33"/>
                    </a:solidFill>
                    <a:latin typeface="+mn-lt"/>
                  </a:defRPr>
                </a:pPr>
              </a:p>
            </c:txPr>
            <c:dLblPos val="ctr"/>
            <c:showLegendKey val="0"/>
            <c:showVal val="1"/>
            <c:showCatName val="0"/>
            <c:showSerName val="0"/>
            <c:showPercent val="0"/>
            <c:showBubbleSize val="0"/>
            <c:showLeaderLines val="0"/>
          </c:dLbls>
          <c:cat>
            <c:multiLvlStrRef>
              <c:f>Sheet1!$A$2:$A$5</c:f>
              <c:multiLvlStrCache>
                <c:ptCount val="4"/>
                <c:lvl>
                  <c:pt idx="0">
                    <c:v>3か月前</c:v>
                  </c:pt>
                  <c:pt idx="1">
                    <c:v>2か月前</c:v>
                  </c:pt>
                  <c:pt idx="2">
                    <c:v>1か月前</c:v>
                  </c:pt>
                  <c:pt idx="3">
                    <c:v>決済の月</c:v>
                  </c:pt>
                </c:lvl>
              </c:multiLvlStrCache>
            </c:multiLvlStrRef>
          </c:cat>
          <c:val>
            <c:numRef>
              <c:f>Sheet1!$D$2:$D$5</c:f>
              <c:numCache>
                <c:formatCode>General</c:formatCode>
                <c:ptCount val="4"/>
                <c:pt idx="0">
                  <c:v>60</c:v>
                </c:pt>
                <c:pt idx="1">
                  <c:v>40</c:v>
                </c:pt>
                <c:pt idx="2">
                  <c:v>20</c:v>
                </c:pt>
                <c:pt idx="3">
                  <c:v>20</c:v>
                </c:pt>
              </c:numCache>
            </c:numRef>
          </c:val>
        </c:ser>
        <c:dLbls>
          <c:numFmt formatCode="#,##0;-#,##0;;" sourceLinked="0"/>
          <c:txPr>
            <a:bodyPr/>
            <a:lstStyle/>
            <a:p>
              <a:pPr>
                <a:defRPr b="0" i="0" strike="noStrike" sz="1200" u="none">
                  <a:solidFill>
                    <a:srgbClr val="1F2A33"/>
                  </a:solidFill>
                  <a:latin typeface="+mn-lt"/>
                </a:defRPr>
              </a:pPr>
            </a:p>
          </c:txPr>
          <c:dLblPos val="ctr"/>
          <c:showLegendKey val="0"/>
          <c:showVal val="1"/>
          <c:showCatName val="0"/>
          <c:showSerName val="0"/>
          <c:showPercent val="0"/>
          <c:showBubbleSize val="0"/>
          <c:showLeaderLines val="0"/>
        </c:dLbls>
        <c:gapWidth val="5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A6573"/>
                </a:solidFill>
                <a:latin typeface="+mn-lt"/>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6350" cap="flat">
              <a:solidFill>
                <a:srgbClr val="E3E8EE"/>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A6573"/>
                </a:solidFill>
                <a:latin typeface="+mn-lt"/>
              </a:defRPr>
            </a:pPr>
            <a:endParaRPr lang="en-US"/>
          </a:p>
        </c:txPr>
        <c:crossAx val="2094734554"/>
        <c:crosses val="autoZero"/>
        <c:crossBetween val="between"/>
        <c:majorUnit val="20"/>
      </c:valAx>
      <c:spPr>
        <a:noFill/>
        <a:ln>
          <a:noFill/>
        </a:ln>
        <a:effectLst/>
      </c:spPr>
    </c:plotArea>
    <c:legend>
      <c:legendPos val="b"/>
      <c:overlay val="0"/>
      <c:txPr>
        <a:bodyPr/>
        <a:lstStyle/>
        <a:p>
          <a:pPr>
            <a:defRPr sz="1200">
              <a:latin typeface="+mn-lt"/>
              <a:cs typeface="+mn-lt"/>
            </a:defRPr>
          </a:pPr>
          <a:endParaRPr lang="en-US"/>
        </a:p>
      </c:txPr>
    </c:legend>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F4E78"/>
                </a:solidFill>
                <a:latin typeface="+mn-lt"/>
              </a:defRPr>
            </a:pPr>
            <a:r>
              <a:rPr sz="1400" b="0" i="0" u="none" strike="noStrike">
                <a:solidFill>
                  <a:srgbClr val="1F4E78"/>
                </a:solidFill>
                <a:latin typeface="+mn-lt"/>
              </a:rPr>
              <a:t>1円の円安で向こう3か月の原価が増える額（万円）</a:t>
            </a:r>
          </a:p>
        </c:rich>
      </c:tx>
      <c:layout/>
      <c:overlay val="0"/>
    </c:title>
    <c:autoTitleDeleted val="0"/>
    <c:plotArea>
      <c:layout/>
      <c:barChart>
        <c:barDir val="col"/>
        <c:grouping val="clustered"/>
        <c:varyColors val="0"/>
        <c:ser>
          <c:idx val="0"/>
          <c:order val="0"/>
          <c:tx>
            <c:strRef>
              <c:f>Sheet1!$B$1</c:f>
              <c:strCache>
                <c:ptCount val="1"/>
                <c:pt idx="0">
                  <c:v>原価の増加</c:v>
                </c:pt>
              </c:strCache>
            </c:strRef>
          </c:tx>
          <c:spPr>
            <a:solidFill>
              <a:srgbClr val="C46A1A"/>
            </a:solidFill>
            <a:effectLst/>
          </c:spPr>
          <c:invertIfNegative val="0"/>
          <c:dLbls>
            <c:numFmt formatCode="#,##0" sourceLinked="0"/>
            <c:txPr>
              <a:bodyPr/>
              <a:lstStyle/>
              <a:p>
                <a:pPr>
                  <a:defRPr b="0" i="0" strike="noStrike" sz="1200" u="none">
                    <a:solidFill>
                      <a:srgbClr val="000000"/>
                    </a:solidFill>
                    <a:latin typeface="+mn-lt"/>
                  </a:defRPr>
                </a:pPr>
              </a:p>
            </c:txPr>
            <c:showLegendKey val="0"/>
            <c:showVal val="1"/>
            <c:showCatName val="0"/>
            <c:showSerName val="0"/>
            <c:showPercent val="0"/>
            <c:showBubbleSize val="0"/>
            <c:showLeaderLines val="0"/>
          </c:dLbls>
          <c:cat>
            <c:multiLvlStrRef>
              <c:f>Sheet1!$A$2:$A$3</c:f>
              <c:multiLvlStrCache>
                <c:ptCount val="2"/>
                <c:lvl>
                  <c:pt idx="0">
                    <c:v>昨年度
（予約平均4割）</c:v>
                  </c:pt>
                  <c:pt idx="1">
                    <c:v>方針
（予約平均6割）</c:v>
                  </c:pt>
                </c:lvl>
              </c:multiLvlStrCache>
            </c:multiLvlStrRef>
          </c:cat>
          <c:val>
            <c:numRef>
              <c:f>Sheet1!$B$2:$B$3</c:f>
              <c:numCache>
                <c:formatCode>General</c:formatCode>
                <c:ptCount val="2"/>
                <c:pt idx="0">
                  <c:v>180</c:v>
                </c:pt>
                <c:pt idx="1">
                  <c:v>120</c:v>
                </c:pt>
              </c:numCache>
            </c:numRef>
          </c:val>
        </c:ser>
        <c:dLbls>
          <c:numFmt formatCode="#,##0" sourceLinked="0"/>
          <c:txPr>
            <a:bodyPr/>
            <a:lstStyle/>
            <a:p>
              <a:pPr>
                <a:defRPr b="0" i="0" strike="noStrike" sz="1200" u="none">
                  <a:solidFill>
                    <a:srgbClr val="000000"/>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A6573"/>
                </a:solidFill>
                <a:latin typeface="+mn-lt"/>
              </a:defRPr>
            </a:pPr>
            <a:endParaRPr lang="en-US"/>
          </a:p>
        </c:txPr>
        <c:crossAx val="2094734552"/>
        <c:crosses val="autoZero"/>
        <c:auto val="1"/>
        <c:lblAlgn val="ctr"/>
        <c:noMultiLvlLbl val="1"/>
      </c:catAx>
      <c:valAx>
        <c:axId val="2094734552"/>
        <c:scaling>
          <c:orientation val="minMax"/>
          <c:max val="200"/>
          <c:min val="0"/>
        </c:scaling>
        <c:delete val="0"/>
        <c:axPos val="l"/>
        <c:majorGridlines>
          <c:spPr>
            <a:ln w="6350" cap="flat">
              <a:solidFill>
                <a:srgbClr val="E3E8EE"/>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A6573"/>
                </a:solidFill>
                <a:latin typeface="+mn-lt"/>
              </a:defRPr>
            </a:pPr>
            <a:endParaRPr lang="en-US"/>
          </a:p>
        </c:txPr>
        <c:crossAx val="2094734554"/>
        <c:crosses val="autoZero"/>
        <c:crossBetween val="between"/>
        <c:majorUnit val="50"/>
      </c:valAx>
      <c:spPr>
        <a:noFill/>
        <a:ln>
          <a:noFill/>
        </a:ln>
        <a:effectLst/>
      </c:spPr>
    </c:plotArea>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F4E78"/>
                </a:solidFill>
                <a:latin typeface="+mn-lt"/>
              </a:defRPr>
            </a:pPr>
            <a:r>
              <a:rPr sz="1400" b="0" i="0" u="none" strike="noStrike">
                <a:solidFill>
                  <a:srgbClr val="1F4E78"/>
                </a:solidFill>
                <a:latin typeface="+mn-lt"/>
              </a:rPr>
              <a:t>予算レートと比べた為替の影響（営業利益・万円・設例）</a:t>
            </a:r>
          </a:p>
        </c:rich>
      </c:tx>
      <c:layout/>
      <c:overlay val="0"/>
    </c:title>
    <c:autoTitleDeleted val="0"/>
    <c:plotArea>
      <c:layout/>
      <c:barChart>
        <c:barDir val="col"/>
        <c:grouping val="stacked"/>
        <c:varyColors val="0"/>
        <c:ser>
          <c:idx val="0"/>
          <c:order val="0"/>
          <c:tx>
            <c:strRef>
              <c:f>Sheet1!$B$1</c:f>
              <c:strCache>
                <c:ptCount val="1"/>
                <c:pt idx="0">
                  <c:v>取引の影響（輸入の原価）</c:v>
                </c:pt>
              </c:strCache>
            </c:strRef>
          </c:tx>
          <c:spPr>
            <a:solidFill>
              <a:srgbClr val="C46A1A"/>
            </a:solidFill>
            <a:effectLst/>
          </c:spPr>
          <c:invertIfNegative val="0"/>
          <c:dLbls>
            <c:numFmt formatCode="#,##0" sourceLinked="0"/>
            <c:txPr>
              <a:bodyPr/>
              <a:lstStyle/>
              <a:p>
                <a:pPr>
                  <a:defRPr b="0" i="0" strike="noStrike" sz="1200" u="none">
                    <a:solidFill>
                      <a:srgbClr val="FFFFFF"/>
                    </a:solidFill>
                    <a:latin typeface="+mn-lt"/>
                  </a:defRPr>
                </a:pPr>
              </a:p>
            </c:txPr>
            <c:dLblPos val="ctr"/>
            <c:showLegendKey val="0"/>
            <c:showVal val="1"/>
            <c:showCatName val="0"/>
            <c:showSerName val="0"/>
            <c:showPercent val="0"/>
            <c:showBubbleSize val="0"/>
            <c:showLeaderLines val="0"/>
          </c:dLbls>
          <c:cat>
            <c:multiLvlStrRef>
              <c:f>Sheet1!$A$2:$A$5</c:f>
              <c:multiLvlStrCache>
                <c:ptCount val="4"/>
                <c:lvl>
                  <c:pt idx="0">
                    <c:v>第1四半期</c:v>
                  </c:pt>
                  <c:pt idx="1">
                    <c:v>第2四半期</c:v>
                  </c:pt>
                  <c:pt idx="2">
                    <c:v>第3四半期</c:v>
                  </c:pt>
                  <c:pt idx="3">
                    <c:v>第4四半期</c:v>
                  </c:pt>
                </c:lvl>
              </c:multiLvlStrCache>
            </c:multiLvlStrRef>
          </c:cat>
          <c:val>
            <c:numRef>
              <c:f>Sheet1!$B$2:$B$5</c:f>
              <c:numCache>
                <c:formatCode>General</c:formatCode>
                <c:ptCount val="4"/>
                <c:pt idx="0">
                  <c:v>-1100</c:v>
                </c:pt>
                <c:pt idx="1">
                  <c:v>-1400</c:v>
                </c:pt>
                <c:pt idx="2">
                  <c:v>-1480</c:v>
                </c:pt>
                <c:pt idx="3">
                  <c:v>-1300</c:v>
                </c:pt>
              </c:numCache>
            </c:numRef>
          </c:val>
        </c:ser>
        <c:ser>
          <c:idx val="1"/>
          <c:order val="1"/>
          <c:tx>
            <c:strRef>
              <c:f>Sheet1!$C$1</c:f>
              <c:strCache>
                <c:ptCount val="1"/>
                <c:pt idx="0">
                  <c:v>換算の影響（海外販売子会社の営業利益）</c:v>
                </c:pt>
              </c:strCache>
            </c:strRef>
          </c:tx>
          <c:spPr>
            <a:solidFill>
              <a:srgbClr val="1F4E78"/>
            </a:solidFill>
            <a:effectLst/>
          </c:spPr>
          <c:invertIfNegative val="0"/>
          <c:dLbls>
            <c:numFmt formatCode="#,##0" sourceLinked="0"/>
            <c:txPr>
              <a:bodyPr/>
              <a:lstStyle/>
              <a:p>
                <a:pPr>
                  <a:defRPr b="0" i="0" strike="noStrike" sz="1200" u="none">
                    <a:solidFill>
                      <a:srgbClr val="FFFFFF"/>
                    </a:solidFill>
                    <a:latin typeface="+mn-lt"/>
                  </a:defRPr>
                </a:pPr>
              </a:p>
            </c:txPr>
            <c:dLblPos val="ctr"/>
            <c:showLegendKey val="0"/>
            <c:showVal val="1"/>
            <c:showCatName val="0"/>
            <c:showSerName val="0"/>
            <c:showPercent val="0"/>
            <c:showBubbleSize val="0"/>
            <c:showLeaderLines val="0"/>
          </c:dLbls>
          <c:cat>
            <c:multiLvlStrRef>
              <c:f>Sheet1!$A$2:$A$5</c:f>
              <c:multiLvlStrCache>
                <c:ptCount val="4"/>
                <c:lvl>
                  <c:pt idx="0">
                    <c:v>第1四半期</c:v>
                  </c:pt>
                  <c:pt idx="1">
                    <c:v>第2四半期</c:v>
                  </c:pt>
                  <c:pt idx="2">
                    <c:v>第3四半期</c:v>
                  </c:pt>
                  <c:pt idx="3">
                    <c:v>第4四半期</c:v>
                  </c:pt>
                </c:lvl>
              </c:multiLvlStrCache>
            </c:multiLvlStrRef>
          </c:cat>
          <c:val>
            <c:numRef>
              <c:f>Sheet1!$C$2:$C$5</c:f>
              <c:numCache>
                <c:formatCode>General</c:formatCode>
                <c:ptCount val="4"/>
                <c:pt idx="0">
                  <c:v>60</c:v>
                </c:pt>
                <c:pt idx="1">
                  <c:v>80</c:v>
                </c:pt>
                <c:pt idx="2">
                  <c:v>90</c:v>
                </c:pt>
                <c:pt idx="3">
                  <c:v>70</c:v>
                </c:pt>
              </c:numCache>
            </c:numRef>
          </c:val>
        </c:ser>
        <c:dLbls>
          <c:numFmt formatCode="#,##0" sourceLinked="0"/>
          <c:txPr>
            <a:bodyPr/>
            <a:lstStyle/>
            <a:p>
              <a:pPr>
                <a:defRPr b="0" i="0" strike="noStrike" sz="1200" u="none">
                  <a:solidFill>
                    <a:srgbClr val="FFFFFF"/>
                  </a:solidFill>
                  <a:latin typeface="+mn-lt"/>
                </a:defRPr>
              </a:pPr>
            </a:p>
          </c:txPr>
          <c:dLblPos val="ctr"/>
          <c:showLegendKey val="0"/>
          <c:showVal val="1"/>
          <c:showCatName val="0"/>
          <c:showSerName val="0"/>
          <c:showPercent val="0"/>
          <c:showBubbleSize val="0"/>
          <c:showLeaderLines val="0"/>
        </c:dLbls>
        <c:gapWidth val="5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A6573"/>
                </a:solidFill>
                <a:latin typeface="+mn-lt"/>
              </a:defRPr>
            </a:pPr>
            <a:endParaRPr lang="en-US"/>
          </a:p>
        </c:txPr>
        <c:crossAx val="2094734552"/>
        <c:crosses val="autoZero"/>
        <c:auto val="1"/>
        <c:lblAlgn val="ctr"/>
        <c:noMultiLvlLbl val="1"/>
      </c:catAx>
      <c:valAx>
        <c:axId val="2094734552"/>
        <c:scaling>
          <c:orientation val="minMax"/>
          <c:max val="200"/>
          <c:min val="-1600"/>
        </c:scaling>
        <c:delete val="0"/>
        <c:axPos val="l"/>
        <c:majorGridlines>
          <c:spPr>
            <a:ln w="6350" cap="flat">
              <a:solidFill>
                <a:srgbClr val="E3E8EE"/>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A6573"/>
                </a:solidFill>
                <a:latin typeface="+mn-lt"/>
              </a:defRPr>
            </a:pPr>
            <a:endParaRPr lang="en-US"/>
          </a:p>
        </c:txPr>
        <c:crossAx val="2094734554"/>
        <c:crosses val="autoZero"/>
        <c:crossBetween val="between"/>
        <c:majorUnit val="400"/>
      </c:valAx>
      <c:spPr>
        <a:noFill/>
        <a:ln>
          <a:noFill/>
        </a:ln>
        <a:effectLst/>
      </c:spPr>
    </c:plotArea>
    <c:legend>
      <c:legendPos val="b"/>
      <c:overlay val="0"/>
      <c:txPr>
        <a:bodyPr/>
        <a:lstStyle/>
        <a:p>
          <a:pPr>
            <a:defRPr sz="1200">
              <a:latin typeface="+mn-lt"/>
              <a:cs typeface="+mn-lt"/>
            </a:defRPr>
          </a:pPr>
          <a:endParaRPr lang="en-US"/>
        </a:p>
      </c:txPr>
    </c:legend>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F4E78"/>
                </a:solidFill>
                <a:latin typeface="+mn-lt"/>
              </a:defRPr>
            </a:pPr>
            <a:r>
              <a:rPr sz="1400" b="0" i="0" u="none" strike="noStrike">
                <a:solidFill>
                  <a:srgbClr val="1F4E78"/>
                </a:solidFill>
                <a:latin typeface="+mn-lt"/>
              </a:rPr>
              <a:t>1円の円安の影響（万円）</a:t>
            </a:r>
          </a:p>
        </c:rich>
      </c:tx>
      <c:layout/>
      <c:overlay val="0"/>
    </c:title>
    <c:autoTitleDeleted val="0"/>
    <c:plotArea>
      <c:layout/>
      <c:barChart>
        <c:barDir val="bar"/>
        <c:grouping val="clustered"/>
        <c:varyColors val="0"/>
        <c:ser>
          <c:idx val="0"/>
          <c:order val="0"/>
          <c:tx>
            <c:strRef>
              <c:f>Sheet1!$B$1</c:f>
              <c:strCache>
                <c:ptCount val="1"/>
                <c:pt idx="0">
                  <c:v>1円の円安</c:v>
                </c:pt>
              </c:strCache>
            </c:strRef>
          </c:tx>
          <c:spPr>
            <a:solidFill>
              <a:srgbClr val="B0392E"/>
            </a:solidFill>
            <a:effectLst/>
          </c:spPr>
          <c:invertIfNegative val="0"/>
          <c:dLbls>
            <c:numFmt formatCode="#,##0" sourceLinked="0"/>
            <c:txPr>
              <a:bodyPr/>
              <a:lstStyle/>
              <a:p>
                <a:pPr>
                  <a:defRPr b="0" i="0" strike="noStrike" sz="1200" u="none">
                    <a:solidFill>
                      <a:srgbClr val="000000"/>
                    </a:solidFill>
                    <a:latin typeface="+mn-lt"/>
                  </a:defRPr>
                </a:pPr>
              </a:p>
            </c:txPr>
            <c:showLegendKey val="0"/>
            <c:showVal val="1"/>
            <c:showCatName val="0"/>
            <c:showSerName val="0"/>
            <c:showPercent val="0"/>
            <c:showBubbleSize val="0"/>
            <c:showLeaderLines val="0"/>
          </c:dLbls>
          <c:dPt>
            <c:idx val="0"/>
            <c:invertIfNegative val="0"/>
            <c:bubble3D val="0"/>
            <c:spPr>
              <a:solidFill>
                <a:srgbClr val="B0392E"/>
              </a:solidFill>
              <a:effectLst/>
            </c:spPr>
          </c:dPt>
          <c:dPt>
            <c:idx val="1"/>
            <c:invertIfNegative val="0"/>
            <c:bubble3D val="0"/>
            <c:spPr>
              <a:solidFill>
                <a:srgbClr val="C46A1A"/>
              </a:solidFill>
              <a:effectLst/>
            </c:spPr>
          </c:dPt>
          <c:dPt>
            <c:idx val="2"/>
            <c:invertIfNegative val="0"/>
            <c:bubble3D val="0"/>
            <c:spPr>
              <a:solidFill>
                <a:srgbClr val="1E7A4C"/>
              </a:solidFill>
              <a:effectLst/>
            </c:spPr>
          </c:dPt>
          <c:dPt>
            <c:idx val="3"/>
            <c:invertIfNegative val="0"/>
            <c:bubble3D val="0"/>
            <c:spPr>
              <a:solidFill>
                <a:srgbClr val="1F4E78"/>
              </a:solidFill>
              <a:effectLst/>
            </c:spPr>
          </c:dPt>
          <c:dPt>
            <c:idx val="4"/>
            <c:invertIfNegative val="0"/>
            <c:bubble3D val="0"/>
            <c:spPr>
              <a:solidFill>
                <a:srgbClr val="8A4A12"/>
              </a:solidFill>
              <a:effectLst/>
            </c:spPr>
          </c:dPt>
          <c:cat>
            <c:multiLvlStrRef>
              <c:f>Sheet1!$A$2:$A$6</c:f>
              <c:multiLvlStrCache>
                <c:ptCount val="5"/>
                <c:lvl>
                  <c:pt idx="0">
                    <c:v>輸入の原価（予約なしの場合）</c:v>
                  </c:pt>
                  <c:pt idx="1">
                    <c:v>向こう3か月の原価（方針どおり）</c:v>
                  </c:pt>
                  <c:pt idx="2">
                    <c:v>海外販売子会社の売上</c:v>
                  </c:pt>
                  <c:pt idx="3">
                    <c:v>為替換算調整勘定</c:v>
                  </c:pt>
                  <c:pt idx="4">
                    <c:v>長期貸付金の為替差益</c:v>
                  </c:pt>
                </c:lvl>
              </c:multiLvlStrCache>
            </c:multiLvlStrRef>
          </c:cat>
          <c:val>
            <c:numRef>
              <c:f>Sheet1!$B$2:$B$6</c:f>
              <c:numCache>
                <c:formatCode>General</c:formatCode>
                <c:ptCount val="5"/>
                <c:pt idx="0">
                  <c:v>-1200</c:v>
                </c:pt>
                <c:pt idx="1">
                  <c:v>-120</c:v>
                </c:pt>
                <c:pt idx="2">
                  <c:v>800</c:v>
                </c:pt>
                <c:pt idx="3">
                  <c:v>600</c:v>
                </c:pt>
                <c:pt idx="4">
                  <c:v>300</c:v>
                </c:pt>
              </c:numCache>
            </c:numRef>
          </c:val>
        </c:ser>
        <c:dLbls>
          <c:numFmt formatCode="#,##0" sourceLinked="0"/>
          <c:txPr>
            <a:bodyPr/>
            <a:lstStyle/>
            <a:p>
              <a:pPr>
                <a:defRPr b="0" i="0" strike="noStrike" sz="1200" u="none">
                  <a:solidFill>
                    <a:srgbClr val="000000"/>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low"/>
        <c:spPr>
          <a:ln w="12700" cap="flat">
            <a:solidFill>
              <a:srgbClr val="888888"/>
            </a:solidFill>
            <a:prstDash val="solid"/>
            <a:round/>
          </a:ln>
        </c:spPr>
        <c:txPr>
          <a:bodyPr/>
          <a:lstStyle/>
          <a:p>
            <a:pPr>
              <a:defRPr sz="1150" b="0" i="0" u="none" strike="noStrike">
                <a:solidFill>
                  <a:srgbClr val="5A6573"/>
                </a:solidFill>
                <a:latin typeface="+mn-lt"/>
              </a:defRPr>
            </a:pPr>
            <a:endParaRPr lang="en-US"/>
          </a:p>
        </c:txPr>
        <c:crossAx val="2094734552"/>
        <c:crosses val="autoZero"/>
        <c:auto val="1"/>
        <c:lblAlgn val="ctr"/>
        <c:noMultiLvlLbl val="1"/>
      </c:catAx>
      <c:valAx>
        <c:axId val="2094734552"/>
        <c:scaling>
          <c:orientation val="minMax"/>
          <c:max val="1000"/>
          <c:min val="-1500"/>
        </c:scaling>
        <c:delete val="0"/>
        <c:axPos val="b"/>
        <c:majorGridlines>
          <c:spPr>
            <a:ln w="6350" cap="flat">
              <a:solidFill>
                <a:srgbClr val="E3E8EE"/>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100" b="0" i="0" u="none" strike="noStrike">
                <a:solidFill>
                  <a:srgbClr val="5A6573"/>
                </a:solidFill>
                <a:latin typeface="+mn-lt"/>
              </a:defRPr>
            </a:pPr>
            <a:endParaRPr lang="en-US"/>
          </a:p>
        </c:txPr>
        <c:crossAx val="2094734554"/>
        <c:crosses val="autoZero"/>
        <c:crossBetween val="between"/>
        <c:majorUnit val="500"/>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設例の会社の経営会議に付議する資料の記入例。数字と相場は学習用で、実際の相場や実在の会社の決定ではない。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為替の影響を結果として報告するのをやめ、方針で決めて、影響を分けて報告する。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月別の予約比率は説明用の例。予約の量を相場の予想で変えていた。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月末の相場は説明用の例で、実際の相場ではない。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比率と期間は設例の提案。会計基準に比率の定めはない。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金額は説明用の例。予約残高の目標比率は1か月先80%・2か月先60%・3か月先40%（設例）。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取引の前の予約は、取引に予約相場の円換算額を付す処理（移管指針第2号第8項）。予定取引の決算日の評価差額は繰延ヘッジ損益（同第4項、金融商品実務指針第169項）。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営業利益の数字は説明用の例。四半期ごとに、為替の影響を取引の影響と換算の影響に分けて報告する。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四半期の内訳は説明用の例。年間の取引の影響は課題のスライドの約5,300万円（5,280万円）と同じ。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輸入1,200万ドル・向こう3か月300万ドルの未予約4割・海外販売子会社の売上800万ドル・純資産600万ドル・長期貸付金300万ドル（設例）。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今は④まで回せるのは一人だけ。その人が休んだ月は予約の処理が止まる。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比率・枠・条件は設例の提案。会計基準に定めはない。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rgbClr val="1F4E78"/>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2011680"/>
            <a:ext cx="10698480" cy="1463040"/>
          </a:xfrm>
          <a:prstGeom prst="rect">
            <a:avLst/>
          </a:prstGeom>
          <a:noFill/>
          <a:ln/>
        </p:spPr>
        <p:txBody>
          <a:bodyPr wrap="square" rtlCol="0"/>
          <a:lstStyle>
            <a:lvl1pPr algn="l" indent="0" marL="0">
              <a:buNone/>
              <a:defRPr lang="en-US" sz="4000" b="1" dirty="0">
                <a:solidFill>
                  <a:srgbClr val="FFFFFF"/>
                </a:solidFill>
              </a:defRPr>
            </a:lvl1pPr>
          </a:lstStyle>
          <a:p>
            <a:pPr algn="l" indent="0" marL="0">
              <a:buNone/>
            </a:pPr>
            <a:endParaRPr lang="en-US" sz="4000" dirty="0"/>
          </a:p>
        </p:txBody>
      </p:sp>
      <p:sp>
        <p:nvSpPr>
          <p:cNvPr id="3" name="Text 0"/>
          <p:cNvSpPr/>
          <p:nvPr>
            <p:ph idx="101" type="body" hasCustomPrompt="1"/>
          </p:nvPr>
        </p:nvSpPr>
        <p:spPr>
          <a:xfrm>
            <a:off x="731520" y="3657600"/>
            <a:ext cx="10698480" cy="1280160"/>
          </a:xfrm>
          <a:prstGeom prst="rect">
            <a:avLst/>
          </a:prstGeom>
          <a:noFill/>
          <a:ln/>
        </p:spPr>
        <p:txBody>
          <a:bodyPr wrap="square" rtlCol="0"/>
          <a:lstStyle>
            <a:lvl1pPr indent="0" marL="0">
              <a:buNone/>
              <a:defRPr lang="en-US" sz="1800" dirty="0">
                <a:solidFill>
                  <a:srgbClr val="DCE6F0"/>
                </a:solidFill>
              </a:defRPr>
            </a:lvl1pPr>
          </a:lstStyle>
          <a:p>
            <a:pPr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lstStyle>
            <a:lvl1pPr algn="l" indent="0" marL="0">
              <a:buNone/>
              <a:defRPr lang="en-US" sz="3000" b="1" dirty="0">
                <a:solidFill>
                  <a:srgbClr val="1F4E78"/>
                </a:solidFill>
              </a:defRPr>
            </a:lvl1pPr>
          </a:lstStyle>
          <a:p>
            <a:pPr algn="l" indent="0" marL="0">
              <a:buNone/>
            </a:pPr>
            <a:endParaRPr lang="en-US" sz="3000" dirty="0"/>
          </a:p>
        </p:txBody>
      </p:sp>
      <p:sp>
        <p:nvSpPr>
          <p:cNvPr id="3" name="Text 0"/>
          <p:cNvSpPr/>
          <p:nvPr/>
        </p:nvSpPr>
        <p:spPr>
          <a:xfrm>
            <a:off x="548640" y="6400800"/>
            <a:ext cx="9144000" cy="274320"/>
          </a:xfrm>
          <a:prstGeom prst="rect">
            <a:avLst/>
          </a:prstGeom>
          <a:noFill/>
          <a:ln/>
        </p:spPr>
        <p:txBody>
          <a:bodyPr wrap="square" rtlCol="0" anchor="ctr"/>
          <a:lstStyle/>
          <a:p>
            <a:pPr indent="0" marL="0">
              <a:buNone/>
            </a:pPr>
            <a:r>
              <a:rPr lang="en-US" sz="1000" dirty="0">
                <a:solidFill>
                  <a:srgbClr val="5A6573"/>
                </a:solidFill>
              </a:rPr>
              <a:t>為替の管理方針（設例・学習用）｜TaxJudge 外貨建取引ラボ【部長編①】</a:t>
            </a:r>
            <a:endParaRPr lang="en-US" sz="10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573"/>
                </a:solidFill>
              </a:defRPr>
            </a:lvl1pPr>
          </a:lstStyle>
          <a:p>
            <a:pPr algn="l"/>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573"/>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chart" Target="/ppt/charts/chart2.xml"/><Relationship Id="rId3" Type="http://schemas.openxmlformats.org/officeDocument/2006/relationships/slideLayout" Target="../slideLayouts/slideLayout3.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731520" y="2011680"/>
            <a:ext cx="10698480" cy="1463040"/>
          </a:xfrm>
          <a:prstGeom prst="rect">
            <a:avLst/>
          </a:prstGeom>
          <a:noFill/>
          <a:ln/>
        </p:spPr>
        <p:txBody>
          <a:bodyPr wrap="square" rtlCol="0" anchor="t"/>
          <a:lstStyle/>
          <a:p>
            <a:pPr algn="l" indent="0" marL="0">
              <a:buNone/>
            </a:pPr>
            <a:r>
              <a:rPr lang="en-US" sz="4000" b="1" dirty="0">
                <a:solidFill>
                  <a:srgbClr val="FFFFFF"/>
                </a:solidFill>
              </a:rPr>
              <a:t>為替を、決算のあとの結果から、方針で管理するものへ</a:t>
            </a:r>
            <a:endParaRPr lang="en-US" sz="4000" dirty="0"/>
          </a:p>
        </p:txBody>
      </p:sp>
      <p:sp>
        <p:nvSpPr>
          <p:cNvPr id="3" name="Text 0"/>
          <p:cNvSpPr/>
          <p:nvPr>
            <p:ph idx="101" type="body" hasCustomPrompt="1"/>
          </p:nvPr>
        </p:nvSpPr>
        <p:spPr>
          <a:xfrm>
            <a:off x="731520" y="3657600"/>
            <a:ext cx="10698480" cy="1280160"/>
          </a:xfrm>
          <a:prstGeom prst="rect">
            <a:avLst/>
          </a:prstGeom>
          <a:noFill/>
          <a:ln/>
        </p:spPr>
        <p:txBody>
          <a:bodyPr wrap="square" rtlCol="0" anchor="t"/>
          <a:lstStyle/>
          <a:p>
            <a:pPr indent="0" marL="0">
              <a:buNone/>
            </a:pPr>
            <a:r>
              <a:rPr lang="en-US" sz="1800" dirty="0">
                <a:solidFill>
                  <a:srgbClr val="DCE6F0"/>
                </a:solidFill>
              </a:rPr>
              <a:t>為替の管理方針 ── 経営会議 付議資料（設例）</a:t>
            </a:r>
            <a:endParaRPr lang="en-US" sz="1800" dirty="0"/>
          </a:p>
          <a:p>
            <a:pPr indent="0" marL="0">
              <a:buNone/>
            </a:pPr>
            <a:r>
              <a:rPr lang="en-US" sz="1800" dirty="0">
                <a:solidFill>
                  <a:srgbClr val="DCE6F0"/>
                </a:solidFill>
              </a:rPr>
              <a:t>架空の製造小売業（3月決算・連結売上高180億円・子会社3社〈製造・EC物流・海外販売〉）／数字と相場はすべて学習用</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nchor="ctr"/>
          <a:lstStyle/>
          <a:p>
            <a:pPr algn="l" indent="0" marL="0">
              <a:buNone/>
            </a:pPr>
            <a:r>
              <a:rPr lang="en-US" sz="3000" b="1" dirty="0">
                <a:solidFill>
                  <a:srgbClr val="1F4E78"/>
                </a:solidFill>
              </a:rPr>
              <a:t>本日判断していただきたいこと（4点＋説明1点）</a:t>
            </a:r>
            <a:endParaRPr lang="en-US" sz="3000" dirty="0"/>
          </a:p>
        </p:txBody>
      </p:sp>
      <p:sp>
        <p:nvSpPr>
          <p:cNvPr id="3" name="ask0"/>
          <p:cNvSpPr/>
          <p:nvPr/>
        </p:nvSpPr>
        <p:spPr>
          <a:xfrm>
            <a:off x="548640" y="1325880"/>
            <a:ext cx="2651760" cy="2377440"/>
          </a:xfrm>
          <a:prstGeom prst="roundRect">
            <a:avLst>
              <a:gd name="adj" fmla="val 4615"/>
            </a:avLst>
          </a:prstGeom>
          <a:solidFill>
            <a:srgbClr val="F7FAFD"/>
          </a:solidFill>
          <a:ln w="19050">
            <a:solidFill>
              <a:srgbClr val="1E7A4C"/>
            </a:solidFill>
            <a:prstDash val="solid"/>
          </a:ln>
        </p:spPr>
      </p:sp>
      <p:sp>
        <p:nvSpPr>
          <p:cNvPr id="4" name="Shape 2"/>
          <p:cNvSpPr/>
          <p:nvPr/>
        </p:nvSpPr>
        <p:spPr>
          <a:xfrm>
            <a:off x="731520" y="1508760"/>
            <a:ext cx="502920" cy="502920"/>
          </a:xfrm>
          <a:prstGeom prst="ellipse">
            <a:avLst/>
          </a:prstGeom>
          <a:solidFill>
            <a:srgbClr val="1E7A4C"/>
          </a:solidFill>
          <a:ln w="12700">
            <a:solidFill>
              <a:srgbClr val="1E7A4C"/>
            </a:solidFill>
            <a:prstDash val="solid"/>
          </a:ln>
        </p:spPr>
      </p:sp>
      <p:sp>
        <p:nvSpPr>
          <p:cNvPr id="5" name="Text 3"/>
          <p:cNvSpPr txBox="1"/>
          <p:nvPr/>
        </p:nvSpPr>
        <p:spPr>
          <a:xfrm>
            <a:off x="731520" y="150876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rPr>
              <a:t>1</a:t>
            </a:r>
            <a:endParaRPr lang="en-US" sz="1800" dirty="0"/>
          </a:p>
        </p:txBody>
      </p:sp>
      <p:sp>
        <p:nvSpPr>
          <p:cNvPr id="6" name="Text 4"/>
          <p:cNvSpPr txBox="1"/>
          <p:nvPr/>
        </p:nvSpPr>
        <p:spPr>
          <a:xfrm>
            <a:off x="1325880" y="1517904"/>
            <a:ext cx="1783080" cy="548640"/>
          </a:xfrm>
          <a:prstGeom prst="rect">
            <a:avLst/>
          </a:prstGeom>
          <a:noFill/>
          <a:ln/>
        </p:spPr>
        <p:txBody>
          <a:bodyPr wrap="square" lIns="1016" tIns="1016" rIns="1016" bIns="1016" rtlCol="0" anchor="ctr"/>
          <a:lstStyle/>
          <a:p>
            <a:pPr indent="0" marL="0">
              <a:buNone/>
            </a:pPr>
            <a:r>
              <a:rPr lang="en-US" sz="1700" b="1" dirty="0">
                <a:solidFill>
                  <a:srgbClr val="1E7A4C"/>
                </a:solidFill>
              </a:rPr>
              <a:t>ヘッジ方針</a:t>
            </a:r>
            <a:endParaRPr lang="en-US" sz="1700" dirty="0"/>
          </a:p>
        </p:txBody>
      </p:sp>
      <p:sp>
        <p:nvSpPr>
          <p:cNvPr id="7" name="Text 5"/>
          <p:cNvSpPr txBox="1"/>
          <p:nvPr/>
        </p:nvSpPr>
        <p:spPr>
          <a:xfrm>
            <a:off x="731520" y="2286000"/>
            <a:ext cx="2286000" cy="1325880"/>
          </a:xfrm>
          <a:prstGeom prst="rect">
            <a:avLst/>
          </a:prstGeom>
          <a:noFill/>
          <a:ln/>
        </p:spPr>
        <p:txBody>
          <a:bodyPr wrap="square" lIns="1016" tIns="1016" rIns="1016" bIns="1016" rtlCol="0" anchor="t"/>
          <a:lstStyle/>
          <a:p>
            <a:pPr indent="0" marL="0">
              <a:buNone/>
            </a:pPr>
            <a:r>
              <a:rPr lang="en-US" sz="1500" dirty="0">
                <a:solidFill>
                  <a:srgbClr val="1F2A33"/>
                </a:solidFill>
              </a:rPr>
              <a:t>予約残高の目標比率80・60・40%（1〜3か月先）。毎月同じ日に不足分だけ追加。約定は財務、上限は輸入の半年分</a:t>
            </a:r>
            <a:endParaRPr lang="en-US" sz="1500" dirty="0"/>
          </a:p>
        </p:txBody>
      </p:sp>
      <p:sp>
        <p:nvSpPr>
          <p:cNvPr id="8" name="ask1"/>
          <p:cNvSpPr/>
          <p:nvPr/>
        </p:nvSpPr>
        <p:spPr>
          <a:xfrm>
            <a:off x="3364992" y="1325880"/>
            <a:ext cx="2651760" cy="2377440"/>
          </a:xfrm>
          <a:prstGeom prst="roundRect">
            <a:avLst>
              <a:gd name="adj" fmla="val 4615"/>
            </a:avLst>
          </a:prstGeom>
          <a:solidFill>
            <a:srgbClr val="F7FAFD"/>
          </a:solidFill>
          <a:ln w="19050">
            <a:solidFill>
              <a:srgbClr val="C46A1A"/>
            </a:solidFill>
            <a:prstDash val="solid"/>
          </a:ln>
        </p:spPr>
      </p:sp>
      <p:sp>
        <p:nvSpPr>
          <p:cNvPr id="9" name="Shape 7"/>
          <p:cNvSpPr/>
          <p:nvPr/>
        </p:nvSpPr>
        <p:spPr>
          <a:xfrm>
            <a:off x="3547872" y="1508760"/>
            <a:ext cx="502920" cy="502920"/>
          </a:xfrm>
          <a:prstGeom prst="ellipse">
            <a:avLst/>
          </a:prstGeom>
          <a:solidFill>
            <a:srgbClr val="C46A1A"/>
          </a:solidFill>
          <a:ln w="12700">
            <a:solidFill>
              <a:srgbClr val="C46A1A"/>
            </a:solidFill>
            <a:prstDash val="solid"/>
          </a:ln>
        </p:spPr>
      </p:sp>
      <p:sp>
        <p:nvSpPr>
          <p:cNvPr id="10" name="Text 8"/>
          <p:cNvSpPr txBox="1"/>
          <p:nvPr/>
        </p:nvSpPr>
        <p:spPr>
          <a:xfrm>
            <a:off x="3547872" y="150876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rPr>
              <a:t>2</a:t>
            </a:r>
            <a:endParaRPr lang="en-US" sz="1800" dirty="0"/>
          </a:p>
        </p:txBody>
      </p:sp>
      <p:sp>
        <p:nvSpPr>
          <p:cNvPr id="11" name="Text 9"/>
          <p:cNvSpPr txBox="1"/>
          <p:nvPr/>
        </p:nvSpPr>
        <p:spPr>
          <a:xfrm>
            <a:off x="4142232" y="1517904"/>
            <a:ext cx="1783080" cy="548640"/>
          </a:xfrm>
          <a:prstGeom prst="rect">
            <a:avLst/>
          </a:prstGeom>
          <a:noFill/>
          <a:ln/>
        </p:spPr>
        <p:txBody>
          <a:bodyPr wrap="square" lIns="1016" tIns="1016" rIns="1016" bIns="1016" rtlCol="0" anchor="ctr"/>
          <a:lstStyle/>
          <a:p>
            <a:pPr indent="0" marL="0">
              <a:buNone/>
            </a:pPr>
            <a:r>
              <a:rPr lang="en-US" sz="1700" b="1" dirty="0">
                <a:solidFill>
                  <a:srgbClr val="C46A1A"/>
                </a:solidFill>
              </a:rPr>
              <a:t>予算レート</a:t>
            </a:r>
            <a:endParaRPr lang="en-US" sz="1700" dirty="0"/>
          </a:p>
        </p:txBody>
      </p:sp>
      <p:sp>
        <p:nvSpPr>
          <p:cNvPr id="12" name="Text 10"/>
          <p:cNvSpPr txBox="1"/>
          <p:nvPr/>
        </p:nvSpPr>
        <p:spPr>
          <a:xfrm>
            <a:off x="3547872" y="2286000"/>
            <a:ext cx="2286000" cy="1325880"/>
          </a:xfrm>
          <a:prstGeom prst="rect">
            <a:avLst/>
          </a:prstGeom>
          <a:noFill/>
          <a:ln/>
        </p:spPr>
        <p:txBody>
          <a:bodyPr wrap="square" lIns="1016" tIns="1016" rIns="1016" bIns="1016" rtlCol="0" anchor="t"/>
          <a:lstStyle/>
          <a:p>
            <a:pPr indent="0" marL="0">
              <a:buNone/>
            </a:pPr>
            <a:r>
              <a:rPr lang="en-US" sz="1500" dirty="0">
                <a:solidFill>
                  <a:srgbClr val="1F2A33"/>
                </a:solidFill>
              </a:rPr>
              <a:t>予約済みは予約相場、まだの分は予算編成時の先物相場で加重平均。相場の予想は入れない</a:t>
            </a:r>
            <a:endParaRPr lang="en-US" sz="1500" dirty="0"/>
          </a:p>
        </p:txBody>
      </p:sp>
      <p:sp>
        <p:nvSpPr>
          <p:cNvPr id="13" name="ask2"/>
          <p:cNvSpPr/>
          <p:nvPr/>
        </p:nvSpPr>
        <p:spPr>
          <a:xfrm>
            <a:off x="6181344" y="1325880"/>
            <a:ext cx="2651760" cy="2377440"/>
          </a:xfrm>
          <a:prstGeom prst="roundRect">
            <a:avLst>
              <a:gd name="adj" fmla="val 4615"/>
            </a:avLst>
          </a:prstGeom>
          <a:solidFill>
            <a:srgbClr val="F7FAFD"/>
          </a:solidFill>
          <a:ln w="19050">
            <a:solidFill>
              <a:srgbClr val="1F4E78"/>
            </a:solidFill>
            <a:prstDash val="solid"/>
          </a:ln>
        </p:spPr>
      </p:sp>
      <p:sp>
        <p:nvSpPr>
          <p:cNvPr id="14" name="Shape 12"/>
          <p:cNvSpPr/>
          <p:nvPr/>
        </p:nvSpPr>
        <p:spPr>
          <a:xfrm>
            <a:off x="6364224" y="1508760"/>
            <a:ext cx="502920" cy="502920"/>
          </a:xfrm>
          <a:prstGeom prst="ellipse">
            <a:avLst/>
          </a:prstGeom>
          <a:solidFill>
            <a:srgbClr val="1F4E78"/>
          </a:solidFill>
          <a:ln w="12700">
            <a:solidFill>
              <a:srgbClr val="1F4E78"/>
            </a:solidFill>
            <a:prstDash val="solid"/>
          </a:ln>
        </p:spPr>
      </p:sp>
      <p:sp>
        <p:nvSpPr>
          <p:cNvPr id="15" name="Text 13"/>
          <p:cNvSpPr txBox="1"/>
          <p:nvPr/>
        </p:nvSpPr>
        <p:spPr>
          <a:xfrm>
            <a:off x="6364224" y="150876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rPr>
              <a:t>3</a:t>
            </a:r>
            <a:endParaRPr lang="en-US" sz="1800" dirty="0"/>
          </a:p>
        </p:txBody>
      </p:sp>
      <p:sp>
        <p:nvSpPr>
          <p:cNvPr id="16" name="Text 14"/>
          <p:cNvSpPr txBox="1"/>
          <p:nvPr/>
        </p:nvSpPr>
        <p:spPr>
          <a:xfrm>
            <a:off x="6958584" y="1517904"/>
            <a:ext cx="1783080" cy="548640"/>
          </a:xfrm>
          <a:prstGeom prst="rect">
            <a:avLst/>
          </a:prstGeom>
          <a:noFill/>
          <a:ln/>
        </p:spPr>
        <p:txBody>
          <a:bodyPr wrap="square" lIns="1016" tIns="1016" rIns="1016" bIns="1016" rtlCol="0" anchor="ctr"/>
          <a:lstStyle/>
          <a:p>
            <a:pPr indent="0" marL="0">
              <a:buNone/>
            </a:pPr>
            <a:r>
              <a:rPr lang="en-US" sz="1700" b="1" dirty="0">
                <a:solidFill>
                  <a:srgbClr val="1F4E78"/>
                </a:solidFill>
              </a:rPr>
              <a:t>報告の形</a:t>
            </a:r>
            <a:endParaRPr lang="en-US" sz="1700" dirty="0"/>
          </a:p>
        </p:txBody>
      </p:sp>
      <p:sp>
        <p:nvSpPr>
          <p:cNvPr id="17" name="Text 15"/>
          <p:cNvSpPr txBox="1"/>
          <p:nvPr/>
        </p:nvSpPr>
        <p:spPr>
          <a:xfrm>
            <a:off x="6364224" y="2286000"/>
            <a:ext cx="2286000" cy="1325880"/>
          </a:xfrm>
          <a:prstGeom prst="rect">
            <a:avLst/>
          </a:prstGeom>
          <a:noFill/>
          <a:ln/>
        </p:spPr>
        <p:txBody>
          <a:bodyPr wrap="square" lIns="1016" tIns="1016" rIns="1016" bIns="1016" rtlCol="0" anchor="t"/>
          <a:lstStyle/>
          <a:p>
            <a:pPr indent="0" marL="0">
              <a:buNone/>
            </a:pPr>
            <a:r>
              <a:rPr lang="en-US" sz="1500" dirty="0">
                <a:solidFill>
                  <a:srgbClr val="1F2A33"/>
                </a:solidFill>
              </a:rPr>
              <a:t>予算との差を為替の影響と実力の差に分け、四半期ごとに感応度の表と報告</a:t>
            </a:r>
            <a:endParaRPr lang="en-US" sz="1500" dirty="0"/>
          </a:p>
        </p:txBody>
      </p:sp>
      <p:sp>
        <p:nvSpPr>
          <p:cNvPr id="18" name="ask3"/>
          <p:cNvSpPr/>
          <p:nvPr/>
        </p:nvSpPr>
        <p:spPr>
          <a:xfrm>
            <a:off x="8997696" y="1325880"/>
            <a:ext cx="2651760" cy="2377440"/>
          </a:xfrm>
          <a:prstGeom prst="roundRect">
            <a:avLst>
              <a:gd name="adj" fmla="val 4615"/>
            </a:avLst>
          </a:prstGeom>
          <a:solidFill>
            <a:srgbClr val="F7FAFD"/>
          </a:solidFill>
          <a:ln w="19050">
            <a:solidFill>
              <a:srgbClr val="8A4A12"/>
            </a:solidFill>
            <a:prstDash val="solid"/>
          </a:ln>
        </p:spPr>
      </p:sp>
      <p:sp>
        <p:nvSpPr>
          <p:cNvPr id="19" name="Shape 17"/>
          <p:cNvSpPr/>
          <p:nvPr/>
        </p:nvSpPr>
        <p:spPr>
          <a:xfrm>
            <a:off x="9180576" y="1508760"/>
            <a:ext cx="502920" cy="502920"/>
          </a:xfrm>
          <a:prstGeom prst="ellipse">
            <a:avLst/>
          </a:prstGeom>
          <a:solidFill>
            <a:srgbClr val="8A4A12"/>
          </a:solidFill>
          <a:ln w="12700">
            <a:solidFill>
              <a:srgbClr val="8A4A12"/>
            </a:solidFill>
            <a:prstDash val="solid"/>
          </a:ln>
        </p:spPr>
      </p:sp>
      <p:sp>
        <p:nvSpPr>
          <p:cNvPr id="20" name="Text 18"/>
          <p:cNvSpPr txBox="1"/>
          <p:nvPr/>
        </p:nvSpPr>
        <p:spPr>
          <a:xfrm>
            <a:off x="9180576" y="150876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rPr>
              <a:t>4</a:t>
            </a:r>
            <a:endParaRPr lang="en-US" sz="1800" dirty="0"/>
          </a:p>
        </p:txBody>
      </p:sp>
      <p:sp>
        <p:nvSpPr>
          <p:cNvPr id="21" name="Text 19"/>
          <p:cNvSpPr txBox="1"/>
          <p:nvPr/>
        </p:nvSpPr>
        <p:spPr>
          <a:xfrm>
            <a:off x="9774936" y="1517904"/>
            <a:ext cx="1783080" cy="548640"/>
          </a:xfrm>
          <a:prstGeom prst="rect">
            <a:avLst/>
          </a:prstGeom>
          <a:noFill/>
          <a:ln/>
        </p:spPr>
        <p:txBody>
          <a:bodyPr wrap="square" lIns="1016" tIns="1016" rIns="1016" bIns="1016" rtlCol="0" anchor="ctr"/>
          <a:lstStyle/>
          <a:p>
            <a:pPr indent="0" marL="0">
              <a:buNone/>
            </a:pPr>
            <a:r>
              <a:rPr lang="en-US" sz="1700" b="1" dirty="0">
                <a:solidFill>
                  <a:srgbClr val="8A4A12"/>
                </a:solidFill>
              </a:rPr>
              <a:t>時間と見直し</a:t>
            </a:r>
            <a:endParaRPr lang="en-US" sz="1700" dirty="0"/>
          </a:p>
        </p:txBody>
      </p:sp>
      <p:sp>
        <p:nvSpPr>
          <p:cNvPr id="22" name="Text 20"/>
          <p:cNvSpPr txBox="1"/>
          <p:nvPr/>
        </p:nvSpPr>
        <p:spPr>
          <a:xfrm>
            <a:off x="9180576" y="2286000"/>
            <a:ext cx="2286000" cy="1325880"/>
          </a:xfrm>
          <a:prstGeom prst="rect">
            <a:avLst/>
          </a:prstGeom>
          <a:noFill/>
          <a:ln/>
        </p:spPr>
        <p:txBody>
          <a:bodyPr wrap="square" lIns="1016" tIns="1016" rIns="1016" bIns="1016" rtlCol="0" anchor="t"/>
          <a:lstStyle/>
          <a:p>
            <a:pPr indent="0" marL="0">
              <a:buNone/>
            </a:pPr>
            <a:r>
              <a:rPr lang="en-US" sz="1500" dirty="0">
                <a:solidFill>
                  <a:srgbClr val="1F2A33"/>
                </a:solidFill>
              </a:rPr>
              <a:t>担当二人で月8時間。1年後、粗利率が1ポイント以上ずれた四半期が2回なら比率を見直す</a:t>
            </a:r>
            <a:endParaRPr lang="en-US" sz="1500" dirty="0"/>
          </a:p>
        </p:txBody>
      </p:sp>
      <p:sp>
        <p:nvSpPr>
          <p:cNvPr id="23" name="explain"/>
          <p:cNvSpPr/>
          <p:nvPr/>
        </p:nvSpPr>
        <p:spPr>
          <a:xfrm>
            <a:off x="548640" y="4023360"/>
            <a:ext cx="11064240" cy="1463040"/>
          </a:xfrm>
          <a:prstGeom prst="roundRect">
            <a:avLst>
              <a:gd name="adj" fmla="val 7500"/>
            </a:avLst>
          </a:prstGeom>
          <a:solidFill>
            <a:srgbClr val="FFF8F1"/>
          </a:solidFill>
          <a:ln w="19050">
            <a:solidFill>
              <a:srgbClr val="C46A1A"/>
            </a:solidFill>
            <a:prstDash val="solid"/>
          </a:ln>
        </p:spPr>
      </p:sp>
      <p:sp>
        <p:nvSpPr>
          <p:cNvPr id="24" name="Text 22"/>
          <p:cNvSpPr txBox="1"/>
          <p:nvPr/>
        </p:nvSpPr>
        <p:spPr>
          <a:xfrm>
            <a:off x="777240" y="4160520"/>
            <a:ext cx="10607040" cy="1234440"/>
          </a:xfrm>
          <a:prstGeom prst="rect">
            <a:avLst/>
          </a:prstGeom>
          <a:noFill/>
          <a:ln/>
        </p:spPr>
        <p:txBody>
          <a:bodyPr wrap="square" lIns="1016" tIns="1016" rIns="1016" bIns="1016" rtlCol="0" anchor="t"/>
          <a:lstStyle/>
          <a:p>
            <a:pPr indent="0" marL="0">
              <a:buNone/>
            </a:pPr>
            <a:r>
              <a:rPr lang="en-US" sz="1700" b="1" dirty="0">
                <a:solidFill>
                  <a:srgbClr val="8A4A12"/>
                </a:solidFill>
              </a:rPr>
              <a:t>説明の了承：予約の評価と、損益への出方</a:t>
            </a:r>
            <a:endParaRPr lang="en-US" sz="1500" dirty="0"/>
          </a:p>
          <a:p>
            <a:pPr indent="0" marL="0">
              <a:buNone/>
            </a:pPr>
            <a:r>
              <a:rPr lang="en-US" sz="1500" dirty="0">
                <a:solidFill>
                  <a:srgbClr val="1F2A33"/>
                </a:solidFill>
              </a:rPr>
              <a:t>予約は、予約しなかった場合との損得ではなく、方針どおりに付けたかで評価する。取引の前の予約は原価に、取引の後の予約の差額は営業外（為替差損益）に出る。為替換算調整勘定は損益を通らない。</a:t>
            </a:r>
            <a:endParaRPr lang="en-US" sz="1500" dirty="0"/>
          </a:p>
        </p:txBody>
      </p:sp>
      <p:sp>
        <p:nvSpPr>
          <p:cNvPr id="25" name="Shape 23"/>
          <p:cNvSpPr/>
          <p:nvPr/>
        </p:nvSpPr>
        <p:spPr>
          <a:xfrm>
            <a:off x="548640" y="5715000"/>
            <a:ext cx="1355598" cy="502920"/>
          </a:xfrm>
          <a:prstGeom prst="chevron">
            <a:avLst/>
          </a:prstGeom>
          <a:solidFill>
            <a:srgbClr val="E3E8EE"/>
          </a:solidFill>
          <a:ln w="12700">
            <a:solidFill>
              <a:srgbClr val="FFFFFF"/>
            </a:solidFill>
            <a:prstDash val="solid"/>
          </a:ln>
        </p:spPr>
      </p:sp>
      <p:sp>
        <p:nvSpPr>
          <p:cNvPr id="26" name="Text 24"/>
          <p:cNvSpPr txBox="1"/>
          <p:nvPr/>
        </p:nvSpPr>
        <p:spPr>
          <a:xfrm>
            <a:off x="777240" y="5715000"/>
            <a:ext cx="925830" cy="502920"/>
          </a:xfrm>
          <a:prstGeom prst="rect">
            <a:avLst/>
          </a:prstGeom>
          <a:noFill/>
          <a:ln/>
        </p:spPr>
        <p:txBody>
          <a:bodyPr wrap="square" lIns="0" tIns="0" rIns="0" bIns="0" rtlCol="0" anchor="ctr"/>
          <a:lstStyle/>
          <a:p>
            <a:pPr algn="ctr" indent="0" marL="0">
              <a:buNone/>
            </a:pPr>
            <a:r>
              <a:rPr lang="en-US" sz="1300" b="1" dirty="0">
                <a:solidFill>
                  <a:srgbClr val="1F4E78"/>
                </a:solidFill>
              </a:rPr>
              <a:t>課題</a:t>
            </a:r>
            <a:endParaRPr lang="en-US" sz="1300" dirty="0"/>
          </a:p>
        </p:txBody>
      </p:sp>
      <p:sp>
        <p:nvSpPr>
          <p:cNvPr id="27" name="Shape 25"/>
          <p:cNvSpPr/>
          <p:nvPr/>
        </p:nvSpPr>
        <p:spPr>
          <a:xfrm>
            <a:off x="1931670" y="5715000"/>
            <a:ext cx="1355598" cy="502920"/>
          </a:xfrm>
          <a:prstGeom prst="chevron">
            <a:avLst/>
          </a:prstGeom>
          <a:solidFill>
            <a:srgbClr val="E3E8EE"/>
          </a:solidFill>
          <a:ln w="12700">
            <a:solidFill>
              <a:srgbClr val="FFFFFF"/>
            </a:solidFill>
            <a:prstDash val="solid"/>
          </a:ln>
        </p:spPr>
      </p:sp>
      <p:sp>
        <p:nvSpPr>
          <p:cNvPr id="28" name="Text 26"/>
          <p:cNvSpPr txBox="1"/>
          <p:nvPr/>
        </p:nvSpPr>
        <p:spPr>
          <a:xfrm>
            <a:off x="2160270" y="5715000"/>
            <a:ext cx="925830" cy="502920"/>
          </a:xfrm>
          <a:prstGeom prst="rect">
            <a:avLst/>
          </a:prstGeom>
          <a:noFill/>
          <a:ln/>
        </p:spPr>
        <p:txBody>
          <a:bodyPr wrap="square" lIns="0" tIns="0" rIns="0" bIns="0" rtlCol="0" anchor="ctr"/>
          <a:lstStyle/>
          <a:p>
            <a:pPr algn="ctr" indent="0" marL="0">
              <a:buNone/>
            </a:pPr>
            <a:r>
              <a:rPr lang="en-US" sz="1300" b="1" dirty="0">
                <a:solidFill>
                  <a:srgbClr val="1F4E78"/>
                </a:solidFill>
              </a:rPr>
              <a:t>物差し</a:t>
            </a:r>
            <a:endParaRPr lang="en-US" sz="1300" dirty="0"/>
          </a:p>
        </p:txBody>
      </p:sp>
      <p:sp>
        <p:nvSpPr>
          <p:cNvPr id="29" name="Shape 27"/>
          <p:cNvSpPr/>
          <p:nvPr/>
        </p:nvSpPr>
        <p:spPr>
          <a:xfrm>
            <a:off x="3314700" y="5715000"/>
            <a:ext cx="1355598" cy="502920"/>
          </a:xfrm>
          <a:prstGeom prst="chevron">
            <a:avLst/>
          </a:prstGeom>
          <a:solidFill>
            <a:srgbClr val="E3E8EE"/>
          </a:solidFill>
          <a:ln w="12700">
            <a:solidFill>
              <a:srgbClr val="FFFFFF"/>
            </a:solidFill>
            <a:prstDash val="solid"/>
          </a:ln>
        </p:spPr>
      </p:sp>
      <p:sp>
        <p:nvSpPr>
          <p:cNvPr id="30" name="Text 28"/>
          <p:cNvSpPr txBox="1"/>
          <p:nvPr/>
        </p:nvSpPr>
        <p:spPr>
          <a:xfrm>
            <a:off x="3543300" y="5715000"/>
            <a:ext cx="925830" cy="502920"/>
          </a:xfrm>
          <a:prstGeom prst="rect">
            <a:avLst/>
          </a:prstGeom>
          <a:noFill/>
          <a:ln/>
        </p:spPr>
        <p:txBody>
          <a:bodyPr wrap="square" lIns="0" tIns="0" rIns="0" bIns="0" rtlCol="0" anchor="ctr"/>
          <a:lstStyle/>
          <a:p>
            <a:pPr algn="ctr" indent="0" marL="0">
              <a:buNone/>
            </a:pPr>
            <a:r>
              <a:rPr lang="en-US" sz="1300" b="1" dirty="0">
                <a:solidFill>
                  <a:srgbClr val="1F4E78"/>
                </a:solidFill>
              </a:rPr>
              <a:t>仕組み</a:t>
            </a:r>
            <a:endParaRPr lang="en-US" sz="1300" dirty="0"/>
          </a:p>
        </p:txBody>
      </p:sp>
      <p:sp>
        <p:nvSpPr>
          <p:cNvPr id="31" name="Shape 29"/>
          <p:cNvSpPr/>
          <p:nvPr/>
        </p:nvSpPr>
        <p:spPr>
          <a:xfrm>
            <a:off x="4697730" y="5715000"/>
            <a:ext cx="1355598" cy="502920"/>
          </a:xfrm>
          <a:prstGeom prst="chevron">
            <a:avLst/>
          </a:prstGeom>
          <a:solidFill>
            <a:srgbClr val="E3E8EE"/>
          </a:solidFill>
          <a:ln w="12700">
            <a:solidFill>
              <a:srgbClr val="FFFFFF"/>
            </a:solidFill>
            <a:prstDash val="solid"/>
          </a:ln>
        </p:spPr>
      </p:sp>
      <p:sp>
        <p:nvSpPr>
          <p:cNvPr id="32" name="Text 30"/>
          <p:cNvSpPr txBox="1"/>
          <p:nvPr/>
        </p:nvSpPr>
        <p:spPr>
          <a:xfrm>
            <a:off x="4926330" y="5715000"/>
            <a:ext cx="925830" cy="502920"/>
          </a:xfrm>
          <a:prstGeom prst="rect">
            <a:avLst/>
          </a:prstGeom>
          <a:noFill/>
          <a:ln/>
        </p:spPr>
        <p:txBody>
          <a:bodyPr wrap="square" lIns="0" tIns="0" rIns="0" bIns="0" rtlCol="0" anchor="ctr"/>
          <a:lstStyle/>
          <a:p>
            <a:pPr algn="ctr" indent="0" marL="0">
              <a:buNone/>
            </a:pPr>
            <a:r>
              <a:rPr lang="en-US" sz="1300" b="1" dirty="0">
                <a:solidFill>
                  <a:srgbClr val="1F4E78"/>
                </a:solidFill>
              </a:rPr>
              <a:t>予約</a:t>
            </a:r>
            <a:endParaRPr lang="en-US" sz="1300" dirty="0"/>
          </a:p>
        </p:txBody>
      </p:sp>
      <p:sp>
        <p:nvSpPr>
          <p:cNvPr id="33" name="Shape 31"/>
          <p:cNvSpPr/>
          <p:nvPr/>
        </p:nvSpPr>
        <p:spPr>
          <a:xfrm>
            <a:off x="6080760" y="5715000"/>
            <a:ext cx="1355598" cy="502920"/>
          </a:xfrm>
          <a:prstGeom prst="chevron">
            <a:avLst/>
          </a:prstGeom>
          <a:solidFill>
            <a:srgbClr val="E3E8EE"/>
          </a:solidFill>
          <a:ln w="12700">
            <a:solidFill>
              <a:srgbClr val="FFFFFF"/>
            </a:solidFill>
            <a:prstDash val="solid"/>
          </a:ln>
        </p:spPr>
      </p:sp>
      <p:sp>
        <p:nvSpPr>
          <p:cNvPr id="34" name="Text 32"/>
          <p:cNvSpPr txBox="1"/>
          <p:nvPr/>
        </p:nvSpPr>
        <p:spPr>
          <a:xfrm>
            <a:off x="6309360" y="5715000"/>
            <a:ext cx="925830" cy="502920"/>
          </a:xfrm>
          <a:prstGeom prst="rect">
            <a:avLst/>
          </a:prstGeom>
          <a:noFill/>
          <a:ln/>
        </p:spPr>
        <p:txBody>
          <a:bodyPr wrap="square" lIns="0" tIns="0" rIns="0" bIns="0" rtlCol="0" anchor="ctr"/>
          <a:lstStyle/>
          <a:p>
            <a:pPr algn="ctr" indent="0" marL="0">
              <a:buNone/>
            </a:pPr>
            <a:r>
              <a:rPr lang="en-US" sz="1300" b="1" dirty="0">
                <a:solidFill>
                  <a:srgbClr val="1F4E78"/>
                </a:solidFill>
              </a:rPr>
              <a:t>会計</a:t>
            </a:r>
            <a:endParaRPr lang="en-US" sz="1300" dirty="0"/>
          </a:p>
        </p:txBody>
      </p:sp>
      <p:sp>
        <p:nvSpPr>
          <p:cNvPr id="35" name="Shape 33"/>
          <p:cNvSpPr/>
          <p:nvPr/>
        </p:nvSpPr>
        <p:spPr>
          <a:xfrm>
            <a:off x="7463790" y="5715000"/>
            <a:ext cx="1355598" cy="502920"/>
          </a:xfrm>
          <a:prstGeom prst="chevron">
            <a:avLst/>
          </a:prstGeom>
          <a:solidFill>
            <a:srgbClr val="E3E8EE"/>
          </a:solidFill>
          <a:ln w="12700">
            <a:solidFill>
              <a:srgbClr val="FFFFFF"/>
            </a:solidFill>
            <a:prstDash val="solid"/>
          </a:ln>
        </p:spPr>
      </p:sp>
      <p:sp>
        <p:nvSpPr>
          <p:cNvPr id="36" name="Text 34"/>
          <p:cNvSpPr txBox="1"/>
          <p:nvPr/>
        </p:nvSpPr>
        <p:spPr>
          <a:xfrm>
            <a:off x="7692390" y="5715000"/>
            <a:ext cx="925830" cy="502920"/>
          </a:xfrm>
          <a:prstGeom prst="rect">
            <a:avLst/>
          </a:prstGeom>
          <a:noFill/>
          <a:ln/>
        </p:spPr>
        <p:txBody>
          <a:bodyPr wrap="square" lIns="0" tIns="0" rIns="0" bIns="0" rtlCol="0" anchor="ctr"/>
          <a:lstStyle/>
          <a:p>
            <a:pPr algn="ctr" indent="0" marL="0">
              <a:buNone/>
            </a:pPr>
            <a:r>
              <a:rPr lang="en-US" sz="1300" b="1" dirty="0">
                <a:solidFill>
                  <a:srgbClr val="1F4E78"/>
                </a:solidFill>
              </a:rPr>
              <a:t>比較</a:t>
            </a:r>
            <a:endParaRPr lang="en-US" sz="1300" dirty="0"/>
          </a:p>
        </p:txBody>
      </p:sp>
      <p:sp>
        <p:nvSpPr>
          <p:cNvPr id="37" name="Shape 35"/>
          <p:cNvSpPr/>
          <p:nvPr/>
        </p:nvSpPr>
        <p:spPr>
          <a:xfrm>
            <a:off x="8846820" y="5715000"/>
            <a:ext cx="1355598" cy="502920"/>
          </a:xfrm>
          <a:prstGeom prst="chevron">
            <a:avLst/>
          </a:prstGeom>
          <a:solidFill>
            <a:srgbClr val="E3E8EE"/>
          </a:solidFill>
          <a:ln w="12700">
            <a:solidFill>
              <a:srgbClr val="FFFFFF"/>
            </a:solidFill>
            <a:prstDash val="solid"/>
          </a:ln>
        </p:spPr>
      </p:sp>
      <p:sp>
        <p:nvSpPr>
          <p:cNvPr id="38" name="Text 36"/>
          <p:cNvSpPr txBox="1"/>
          <p:nvPr/>
        </p:nvSpPr>
        <p:spPr>
          <a:xfrm>
            <a:off x="9075420" y="5715000"/>
            <a:ext cx="925830" cy="502920"/>
          </a:xfrm>
          <a:prstGeom prst="rect">
            <a:avLst/>
          </a:prstGeom>
          <a:noFill/>
          <a:ln/>
        </p:spPr>
        <p:txBody>
          <a:bodyPr wrap="square" lIns="0" tIns="0" rIns="0" bIns="0" rtlCol="0" anchor="ctr"/>
          <a:lstStyle/>
          <a:p>
            <a:pPr algn="ctr" indent="0" marL="0">
              <a:buNone/>
            </a:pPr>
            <a:r>
              <a:rPr lang="en-US" sz="1300" b="1" dirty="0">
                <a:solidFill>
                  <a:srgbClr val="1F4E78"/>
                </a:solidFill>
              </a:rPr>
              <a:t>報告</a:t>
            </a:r>
            <a:endParaRPr lang="en-US" sz="1300" dirty="0"/>
          </a:p>
        </p:txBody>
      </p:sp>
      <p:sp>
        <p:nvSpPr>
          <p:cNvPr id="39" name="Shape 37"/>
          <p:cNvSpPr/>
          <p:nvPr/>
        </p:nvSpPr>
        <p:spPr>
          <a:xfrm>
            <a:off x="10229850" y="5715000"/>
            <a:ext cx="1355598" cy="502920"/>
          </a:xfrm>
          <a:prstGeom prst="chevron">
            <a:avLst/>
          </a:prstGeom>
          <a:solidFill>
            <a:srgbClr val="1F4E78"/>
          </a:solidFill>
          <a:ln w="12700">
            <a:solidFill>
              <a:srgbClr val="FFFFFF"/>
            </a:solidFill>
            <a:prstDash val="solid"/>
          </a:ln>
        </p:spPr>
      </p:sp>
      <p:sp>
        <p:nvSpPr>
          <p:cNvPr id="40" name="Text 38"/>
          <p:cNvSpPr txBox="1"/>
          <p:nvPr/>
        </p:nvSpPr>
        <p:spPr>
          <a:xfrm>
            <a:off x="10458450" y="5715000"/>
            <a:ext cx="925830" cy="502920"/>
          </a:xfrm>
          <a:prstGeom prst="rect">
            <a:avLst/>
          </a:prstGeom>
          <a:noFill/>
          <a:ln/>
        </p:spPr>
        <p:txBody>
          <a:bodyPr wrap="square" lIns="0" tIns="0" rIns="0" bIns="0" rtlCol="0" anchor="ctr"/>
          <a:lstStyle/>
          <a:p>
            <a:pPr algn="ctr" indent="0" marL="0">
              <a:buNone/>
            </a:pPr>
            <a:r>
              <a:rPr lang="en-US" sz="1300" b="1" dirty="0">
                <a:solidFill>
                  <a:srgbClr val="FFFFFF"/>
                </a:solidFill>
              </a:rPr>
              <a:t>決議</a:t>
            </a:r>
            <a:endParaRPr lang="en-US" sz="13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573"/>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nchor="ctr"/>
          <a:lstStyle/>
          <a:p>
            <a:pPr algn="l" indent="0" marL="0">
              <a:buNone/>
            </a:pPr>
            <a:r>
              <a:rPr lang="en-US" sz="3000" b="1" dirty="0">
                <a:solidFill>
                  <a:srgbClr val="1F4E78"/>
                </a:solidFill>
              </a:rPr>
              <a:t>課題：予約の量がばらばらで、為替の影響は決算のあとに</a:t>
            </a:r>
            <a:endParaRPr lang="en-US" sz="3000" dirty="0"/>
          </a:p>
        </p:txBody>
      </p:sp>
      <p:graphicFrame>
        <p:nvGraphicFramePr>
          <p:cNvPr id="3" name="Chart 0" descr=""/>
          <p:cNvGraphicFramePr/>
          <p:nvPr/>
        </p:nvGraphicFramePr>
        <p:xfrm>
          <a:off x="548640" y="1234440"/>
          <a:ext cx="5852160" cy="3931920"/>
        </p:xfrm>
        <a:graphic xmlns:a="http://schemas.openxmlformats.org/drawingml/2006/main">
          <a:graphicData uri="http://schemas.openxmlformats.org/drawingml/2006/chart">
            <c:chart xmlns:c="http://schemas.openxmlformats.org/drawingml/2006/chart" r:id="rId1"/>
          </a:graphicData>
        </a:graphic>
      </p:graphicFrame>
      <p:graphicFrame>
        <p:nvGraphicFramePr>
          <p:cNvPr id="4" name="Chart 1" descr=""/>
          <p:cNvGraphicFramePr/>
          <p:nvPr/>
        </p:nvGraphicFramePr>
        <p:xfrm>
          <a:off x="6675120" y="1234440"/>
          <a:ext cx="4937760" cy="3931920"/>
        </p:xfrm>
        <a:graphic xmlns:a="http://schemas.openxmlformats.org/drawingml/2006/main">
          <a:graphicData uri="http://schemas.openxmlformats.org/drawingml/2006/chart">
            <c:chart xmlns:c="http://schemas.openxmlformats.org/drawingml/2006/chart" r:id="rId2"/>
          </a:graphicData>
        </a:graphic>
      </p:graphicFrame>
      <p:sp>
        <p:nvSpPr>
          <p:cNvPr id="5" name="Text 1"/>
          <p:cNvSpPr txBox="1"/>
          <p:nvPr/>
        </p:nvSpPr>
        <p:spPr>
          <a:xfrm>
            <a:off x="548640" y="5349240"/>
            <a:ext cx="11064240" cy="640080"/>
          </a:xfrm>
          <a:prstGeom prst="rect">
            <a:avLst/>
          </a:prstGeom>
          <a:noFill/>
          <a:ln/>
        </p:spPr>
        <p:txBody>
          <a:bodyPr wrap="square" lIns="1016" tIns="1016" rIns="1016" bIns="1016" rtlCol="0" anchor="t"/>
          <a:lstStyle/>
          <a:p>
            <a:pPr indent="0" marL="0">
              <a:buNone/>
            </a:pPr>
            <a:r>
              <a:rPr lang="en-US" sz="1500" b="1" dirty="0">
                <a:solidFill>
                  <a:srgbClr val="B0392E"/>
                </a:solidFill>
              </a:rPr>
              <a:t>予算レート140円・実績の平均146円・予約4割の平均予約相場142円（設例）。合計 約5,300万円を決算のあとに報告。輸入原材料は全額が当期の売上原価に入ったものとして簡略化</a:t>
            </a:r>
            <a:endParaRPr lang="en-US" sz="15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573"/>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nchor="ctr"/>
          <a:lstStyle/>
          <a:p>
            <a:pPr algn="l" indent="0" marL="0">
              <a:buNone/>
            </a:pPr>
            <a:r>
              <a:rPr lang="en-US" sz="3000" b="1" dirty="0">
                <a:solidFill>
                  <a:srgbClr val="1F4E78"/>
                </a:solidFill>
              </a:rPr>
              <a:t>二つの物差し：予算レートと、決算に使う相場は別もの</a:t>
            </a:r>
            <a:endParaRPr lang="en-US" sz="3000" dirty="0"/>
          </a:p>
        </p:txBody>
      </p:sp>
      <p:graphicFrame>
        <p:nvGraphicFramePr>
          <p:cNvPr id="3" name="Chart 0" descr=""/>
          <p:cNvGraphicFramePr/>
          <p:nvPr/>
        </p:nvGraphicFramePr>
        <p:xfrm>
          <a:off x="548640" y="1234440"/>
          <a:ext cx="6583680" cy="4206240"/>
        </p:xfrm>
        <a:graphic xmlns:a="http://schemas.openxmlformats.org/drawingml/2006/main">
          <a:graphicData uri="http://schemas.openxmlformats.org/drawingml/2006/chart">
            <c:chart xmlns:c="http://schemas.openxmlformats.org/drawingml/2006/chart" r:id="rId1"/>
          </a:graphicData>
        </a:graphic>
      </p:graphicFrame>
      <p:sp>
        <p:nvSpPr>
          <p:cNvPr id="4" name="acc"/>
          <p:cNvSpPr/>
          <p:nvPr/>
        </p:nvSpPr>
        <p:spPr>
          <a:xfrm>
            <a:off x="7406640" y="1280160"/>
            <a:ext cx="4206240" cy="1417320"/>
          </a:xfrm>
          <a:prstGeom prst="roundRect">
            <a:avLst>
              <a:gd name="adj" fmla="val 7742"/>
            </a:avLst>
          </a:prstGeom>
          <a:solidFill>
            <a:srgbClr val="EEF4FB"/>
          </a:solidFill>
          <a:ln w="19050">
            <a:solidFill>
              <a:srgbClr val="1F4E78"/>
            </a:solidFill>
            <a:prstDash val="solid"/>
          </a:ln>
        </p:spPr>
      </p:sp>
      <p:sp>
        <p:nvSpPr>
          <p:cNvPr id="5" name="Text 2"/>
          <p:cNvSpPr txBox="1"/>
          <p:nvPr/>
        </p:nvSpPr>
        <p:spPr>
          <a:xfrm>
            <a:off x="7543800" y="1344168"/>
            <a:ext cx="3931920" cy="1280160"/>
          </a:xfrm>
          <a:prstGeom prst="rect">
            <a:avLst/>
          </a:prstGeom>
          <a:noFill/>
          <a:ln/>
        </p:spPr>
        <p:txBody>
          <a:bodyPr wrap="square" lIns="1016" tIns="1016" rIns="1016" bIns="1016" rtlCol="0" anchor="t"/>
          <a:lstStyle/>
          <a:p>
            <a:pPr indent="0" marL="0">
              <a:buNone/>
            </a:pPr>
            <a:r>
              <a:rPr lang="en-US" sz="1600" b="1" dirty="0">
                <a:solidFill>
                  <a:srgbClr val="1F4E78"/>
                </a:solidFill>
              </a:rPr>
              <a:t>制度会計（決算）</a:t>
            </a:r>
            <a:endParaRPr lang="en-US" sz="1500" dirty="0"/>
          </a:p>
          <a:p>
            <a:pPr indent="0" marL="0">
              <a:buNone/>
            </a:pPr>
            <a:r>
              <a:rPr lang="en-US" sz="1300" dirty="0">
                <a:solidFill>
                  <a:srgbClr val="1F2A33"/>
                </a:solidFill>
              </a:rPr>
              <a:t>取引のとき：前月末のTTM（社内レート）</a:t>
            </a:r>
            <a:endParaRPr lang="en-US" sz="1500" dirty="0"/>
          </a:p>
          <a:p>
            <a:pPr indent="0" marL="0">
              <a:buNone/>
            </a:pPr>
            <a:r>
              <a:rPr lang="en-US" sz="1300" dirty="0">
                <a:solidFill>
                  <a:srgbClr val="1F2A33"/>
                </a:solidFill>
              </a:rPr>
              <a:t>決算日：決算日の相場で換算替え</a:t>
            </a:r>
            <a:endParaRPr lang="en-US" sz="1500" dirty="0"/>
          </a:p>
        </p:txBody>
      </p:sp>
      <p:sp>
        <p:nvSpPr>
          <p:cNvPr id="6" name="mgt"/>
          <p:cNvSpPr/>
          <p:nvPr/>
        </p:nvSpPr>
        <p:spPr>
          <a:xfrm>
            <a:off x="7406640" y="2880360"/>
            <a:ext cx="4206240" cy="1417320"/>
          </a:xfrm>
          <a:prstGeom prst="roundRect">
            <a:avLst>
              <a:gd name="adj" fmla="val 7742"/>
            </a:avLst>
          </a:prstGeom>
          <a:solidFill>
            <a:srgbClr val="FFF8F1"/>
          </a:solidFill>
          <a:ln w="19050">
            <a:solidFill>
              <a:srgbClr val="C46A1A"/>
            </a:solidFill>
            <a:prstDash val="solid"/>
          </a:ln>
        </p:spPr>
      </p:sp>
      <p:sp>
        <p:nvSpPr>
          <p:cNvPr id="7" name="Text 4"/>
          <p:cNvSpPr txBox="1"/>
          <p:nvPr/>
        </p:nvSpPr>
        <p:spPr>
          <a:xfrm>
            <a:off x="7543800" y="2944368"/>
            <a:ext cx="3931920" cy="1280160"/>
          </a:xfrm>
          <a:prstGeom prst="rect">
            <a:avLst/>
          </a:prstGeom>
          <a:noFill/>
          <a:ln/>
        </p:spPr>
        <p:txBody>
          <a:bodyPr wrap="square" lIns="1016" tIns="1016" rIns="1016" bIns="1016" rtlCol="0" anchor="t"/>
          <a:lstStyle/>
          <a:p>
            <a:pPr indent="0" marL="0">
              <a:buNone/>
            </a:pPr>
            <a:r>
              <a:rPr lang="en-US" sz="1600" b="1" dirty="0">
                <a:solidFill>
                  <a:srgbClr val="8A4A12"/>
                </a:solidFill>
              </a:rPr>
              <a:t>管理会計（予算）</a:t>
            </a:r>
            <a:endParaRPr lang="en-US" sz="1500" dirty="0"/>
          </a:p>
          <a:p>
            <a:pPr indent="0" marL="0">
              <a:buNone/>
            </a:pPr>
            <a:r>
              <a:rPr lang="en-US" sz="1300" dirty="0">
                <a:solidFill>
                  <a:srgbClr val="1F2A33"/>
                </a:solidFill>
              </a:rPr>
              <a:t>期首に1本の予算レート（140円）</a:t>
            </a:r>
            <a:endParaRPr lang="en-US" sz="1500" dirty="0"/>
          </a:p>
          <a:p>
            <a:pPr indent="0" marL="0">
              <a:buNone/>
            </a:pPr>
            <a:r>
              <a:rPr lang="en-US" sz="1300" dirty="0">
                <a:solidFill>
                  <a:srgbClr val="1F2A33"/>
                </a:solidFill>
              </a:rPr>
              <a:t>実績を予算レートでも引き直す</a:t>
            </a:r>
            <a:endParaRPr lang="en-US" sz="1500" dirty="0"/>
          </a:p>
        </p:txBody>
      </p:sp>
      <p:sp>
        <p:nvSpPr>
          <p:cNvPr id="8" name="Shape 5"/>
          <p:cNvSpPr/>
          <p:nvPr/>
        </p:nvSpPr>
        <p:spPr>
          <a:xfrm>
            <a:off x="9281160" y="4370832"/>
            <a:ext cx="457200" cy="365760"/>
          </a:xfrm>
          <a:prstGeom prst="downArrow">
            <a:avLst/>
          </a:prstGeom>
          <a:solidFill>
            <a:srgbClr val="C9D1DB"/>
          </a:solidFill>
          <a:ln w="12700">
            <a:solidFill>
              <a:srgbClr val="C9D1DB"/>
            </a:solidFill>
            <a:prstDash val="solid"/>
          </a:ln>
        </p:spPr>
      </p:sp>
      <p:sp>
        <p:nvSpPr>
          <p:cNvPr id="9" name="gap"/>
          <p:cNvSpPr/>
          <p:nvPr/>
        </p:nvSpPr>
        <p:spPr>
          <a:xfrm>
            <a:off x="7406640" y="4800600"/>
            <a:ext cx="4206240" cy="777240"/>
          </a:xfrm>
          <a:prstGeom prst="roundRect">
            <a:avLst>
              <a:gd name="adj" fmla="val 14118"/>
            </a:avLst>
          </a:prstGeom>
          <a:solidFill>
            <a:srgbClr val="FFFFFF"/>
          </a:solidFill>
          <a:ln w="19050">
            <a:solidFill>
              <a:srgbClr val="B0392E"/>
            </a:solidFill>
            <a:prstDash val="solid"/>
          </a:ln>
        </p:spPr>
      </p:sp>
      <p:sp>
        <p:nvSpPr>
          <p:cNvPr id="10" name="Text 7"/>
          <p:cNvSpPr txBox="1"/>
          <p:nvPr/>
        </p:nvSpPr>
        <p:spPr>
          <a:xfrm>
            <a:off x="7406640" y="4800600"/>
            <a:ext cx="4206240" cy="777240"/>
          </a:xfrm>
          <a:prstGeom prst="rect">
            <a:avLst/>
          </a:prstGeom>
          <a:noFill/>
          <a:ln/>
        </p:spPr>
        <p:txBody>
          <a:bodyPr wrap="square" lIns="1016" tIns="1016" rIns="1016" bIns="1016" rtlCol="0" anchor="ctr"/>
          <a:lstStyle/>
          <a:p>
            <a:pPr algn="ctr" indent="0" marL="0">
              <a:buNone/>
            </a:pPr>
            <a:r>
              <a:rPr lang="en-US" sz="1500" b="1" dirty="0">
                <a:solidFill>
                  <a:srgbClr val="B0392E"/>
                </a:solidFill>
              </a:rPr>
              <a:t>差＝為替の影響（別の行に出す）</a:t>
            </a:r>
            <a:endParaRPr lang="en-US" sz="1500" dirty="0"/>
          </a:p>
        </p:txBody>
      </p:sp>
      <p:sp>
        <p:nvSpPr>
          <p:cNvPr id="11" name="Text 8"/>
          <p:cNvSpPr txBox="1"/>
          <p:nvPr/>
        </p:nvSpPr>
        <p:spPr>
          <a:xfrm>
            <a:off x="548640" y="5669280"/>
            <a:ext cx="11064240" cy="502920"/>
          </a:xfrm>
          <a:prstGeom prst="rect">
            <a:avLst/>
          </a:prstGeom>
          <a:noFill/>
          <a:ln/>
        </p:spPr>
        <p:txBody>
          <a:bodyPr wrap="square" lIns="0" tIns="0" rIns="0" bIns="0" rtlCol="0" anchor="t"/>
          <a:lstStyle/>
          <a:p>
            <a:pPr indent="0" marL="0">
              <a:buNone/>
            </a:pPr>
            <a:r>
              <a:rPr lang="en-US" sz="1250" dirty="0">
                <a:solidFill>
                  <a:srgbClr val="5A6573"/>
                </a:solidFill>
              </a:rPr>
              <a:t>社内レートの統一は親会社と国内の子会社の外貨建取引。在外子会社の財務諸表の換算（資産負債は決算時・収益費用は期中平均）は別のルール</a:t>
            </a:r>
            <a:endParaRPr lang="en-US" sz="125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573"/>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nchor="ctr"/>
          <a:lstStyle/>
          <a:p>
            <a:pPr algn="l" indent="0" marL="0">
              <a:buNone/>
            </a:pPr>
            <a:r>
              <a:rPr lang="en-US" sz="3000" b="1" dirty="0">
                <a:solidFill>
                  <a:srgbClr val="1F4E78"/>
                </a:solidFill>
              </a:rPr>
              <a:t>仕組み：量を決める人・付ける人・記録する人を分ける</a:t>
            </a:r>
            <a:endParaRPr lang="en-US" sz="3000" dirty="0"/>
          </a:p>
        </p:txBody>
      </p:sp>
      <p:sp>
        <p:nvSpPr>
          <p:cNvPr id="3" name="r0"/>
          <p:cNvSpPr/>
          <p:nvPr/>
        </p:nvSpPr>
        <p:spPr>
          <a:xfrm>
            <a:off x="548640" y="1325880"/>
            <a:ext cx="2514600" cy="2377440"/>
          </a:xfrm>
          <a:prstGeom prst="roundRect">
            <a:avLst>
              <a:gd name="adj" fmla="val 4615"/>
            </a:avLst>
          </a:prstGeom>
          <a:solidFill>
            <a:srgbClr val="FFFFFF"/>
          </a:solidFill>
          <a:ln w="19050">
            <a:solidFill>
              <a:srgbClr val="1E7A4C"/>
            </a:solidFill>
            <a:prstDash val="solid"/>
          </a:ln>
        </p:spPr>
      </p:sp>
      <p:sp>
        <p:nvSpPr>
          <p:cNvPr id="4" name="Text 2"/>
          <p:cNvSpPr txBox="1"/>
          <p:nvPr/>
        </p:nvSpPr>
        <p:spPr>
          <a:xfrm>
            <a:off x="640080" y="1417320"/>
            <a:ext cx="2331720" cy="2194560"/>
          </a:xfrm>
          <a:prstGeom prst="rect">
            <a:avLst/>
          </a:prstGeom>
          <a:noFill/>
          <a:ln/>
        </p:spPr>
        <p:txBody>
          <a:bodyPr wrap="square" lIns="1016" tIns="1016" rIns="1016" bIns="1016" rtlCol="0" anchor="ctr"/>
          <a:lstStyle/>
          <a:p>
            <a:pPr algn="ctr" indent="0" marL="0">
              <a:buNone/>
            </a:pPr>
            <a:r>
              <a:rPr lang="en-US" sz="1700" b="1" dirty="0">
                <a:solidFill>
                  <a:srgbClr val="1E7A4C"/>
                </a:solidFill>
              </a:rPr>
              <a:t>製造子会社の購買</a:t>
            </a:r>
            <a:endParaRPr lang="en-US" sz="1500" dirty="0"/>
          </a:p>
          <a:p>
            <a:pPr algn="ctr" indent="0" marL="0">
              <a:buNone/>
            </a:pPr>
            <a:r>
              <a:rPr lang="en-US" sz="1500" b="1" dirty="0">
                <a:solidFill>
                  <a:srgbClr val="1F2A33"/>
                </a:solidFill>
              </a:rPr>
              <a:t>量の根拠を出す</a:t>
            </a:r>
            <a:endParaRPr lang="en-US" sz="1500" dirty="0"/>
          </a:p>
          <a:p>
            <a:pPr algn="ctr" indent="0" marL="0">
              <a:buNone/>
            </a:pPr>
            <a:r>
              <a:rPr lang="en-US" sz="1300" dirty="0">
                <a:solidFill>
                  <a:srgbClr val="5A6573"/>
                </a:solidFill>
              </a:rPr>
              <a:t>3か月先までの月別のドルの発注予定（毎月20日）</a:t>
            </a:r>
            <a:endParaRPr lang="en-US" sz="1500" dirty="0"/>
          </a:p>
        </p:txBody>
      </p:sp>
      <p:sp>
        <p:nvSpPr>
          <p:cNvPr id="5" name="Shape 3"/>
          <p:cNvSpPr/>
          <p:nvPr/>
        </p:nvSpPr>
        <p:spPr>
          <a:xfrm>
            <a:off x="3090672" y="2286000"/>
            <a:ext cx="274320" cy="411480"/>
          </a:xfrm>
          <a:prstGeom prst="rightArrow">
            <a:avLst/>
          </a:prstGeom>
          <a:solidFill>
            <a:srgbClr val="C9D1DB"/>
          </a:solidFill>
          <a:ln w="12700">
            <a:solidFill>
              <a:srgbClr val="C9D1DB"/>
            </a:solidFill>
            <a:prstDash val="solid"/>
          </a:ln>
        </p:spPr>
      </p:sp>
      <p:sp>
        <p:nvSpPr>
          <p:cNvPr id="6" name="r1"/>
          <p:cNvSpPr/>
          <p:nvPr/>
        </p:nvSpPr>
        <p:spPr>
          <a:xfrm>
            <a:off x="3383280" y="1325880"/>
            <a:ext cx="2514600" cy="2377440"/>
          </a:xfrm>
          <a:prstGeom prst="roundRect">
            <a:avLst>
              <a:gd name="adj" fmla="val 4615"/>
            </a:avLst>
          </a:prstGeom>
          <a:solidFill>
            <a:srgbClr val="FFFFFF"/>
          </a:solidFill>
          <a:ln w="19050">
            <a:solidFill>
              <a:srgbClr val="1F4E78"/>
            </a:solidFill>
            <a:prstDash val="solid"/>
          </a:ln>
        </p:spPr>
      </p:sp>
      <p:sp>
        <p:nvSpPr>
          <p:cNvPr id="7" name="Text 5"/>
          <p:cNvSpPr txBox="1"/>
          <p:nvPr/>
        </p:nvSpPr>
        <p:spPr>
          <a:xfrm>
            <a:off x="3474720" y="1417320"/>
            <a:ext cx="2331720" cy="2194560"/>
          </a:xfrm>
          <a:prstGeom prst="rect">
            <a:avLst/>
          </a:prstGeom>
          <a:noFill/>
          <a:ln/>
        </p:spPr>
        <p:txBody>
          <a:bodyPr wrap="square" lIns="1016" tIns="1016" rIns="1016" bIns="1016" rtlCol="0" anchor="ctr"/>
          <a:lstStyle/>
          <a:p>
            <a:pPr algn="ctr" indent="0" marL="0">
              <a:buNone/>
            </a:pPr>
            <a:r>
              <a:rPr lang="en-US" sz="1700" b="1" dirty="0">
                <a:solidFill>
                  <a:srgbClr val="1F4E78"/>
                </a:solidFill>
              </a:rPr>
              <a:t>財務</a:t>
            </a:r>
            <a:endParaRPr lang="en-US" sz="1500" dirty="0"/>
          </a:p>
          <a:p>
            <a:pPr algn="ctr" indent="0" marL="0">
              <a:buNone/>
            </a:pPr>
            <a:r>
              <a:rPr lang="en-US" sz="1500" b="1" dirty="0">
                <a:solidFill>
                  <a:srgbClr val="1F2A33"/>
                </a:solidFill>
              </a:rPr>
              <a:t>予約を付ける</a:t>
            </a:r>
            <a:endParaRPr lang="en-US" sz="1500" dirty="0"/>
          </a:p>
          <a:p>
            <a:pPr algn="ctr" indent="0" marL="0">
              <a:buNone/>
            </a:pPr>
            <a:r>
              <a:rPr lang="en-US" sz="1300" dirty="0">
                <a:solidFill>
                  <a:srgbClr val="5A6573"/>
                </a:solidFill>
              </a:rPr>
              <a:t>方針の範囲で銀行と約定（毎月同じ日）</a:t>
            </a:r>
            <a:endParaRPr lang="en-US" sz="1500" dirty="0"/>
          </a:p>
        </p:txBody>
      </p:sp>
      <p:sp>
        <p:nvSpPr>
          <p:cNvPr id="8" name="Shape 6"/>
          <p:cNvSpPr/>
          <p:nvPr/>
        </p:nvSpPr>
        <p:spPr>
          <a:xfrm>
            <a:off x="5925312" y="2286000"/>
            <a:ext cx="274320" cy="411480"/>
          </a:xfrm>
          <a:prstGeom prst="rightArrow">
            <a:avLst/>
          </a:prstGeom>
          <a:solidFill>
            <a:srgbClr val="C9D1DB"/>
          </a:solidFill>
          <a:ln w="12700">
            <a:solidFill>
              <a:srgbClr val="C9D1DB"/>
            </a:solidFill>
            <a:prstDash val="solid"/>
          </a:ln>
        </p:spPr>
      </p:sp>
      <p:sp>
        <p:nvSpPr>
          <p:cNvPr id="9" name="r2"/>
          <p:cNvSpPr/>
          <p:nvPr/>
        </p:nvSpPr>
        <p:spPr>
          <a:xfrm>
            <a:off x="6217920" y="1325880"/>
            <a:ext cx="2514600" cy="2377440"/>
          </a:xfrm>
          <a:prstGeom prst="roundRect">
            <a:avLst>
              <a:gd name="adj" fmla="val 4615"/>
            </a:avLst>
          </a:prstGeom>
          <a:solidFill>
            <a:srgbClr val="FFFFFF"/>
          </a:solidFill>
          <a:ln w="19050">
            <a:solidFill>
              <a:srgbClr val="C46A1A"/>
            </a:solidFill>
            <a:prstDash val="solid"/>
          </a:ln>
        </p:spPr>
      </p:sp>
      <p:sp>
        <p:nvSpPr>
          <p:cNvPr id="10" name="Text 8"/>
          <p:cNvSpPr txBox="1"/>
          <p:nvPr/>
        </p:nvSpPr>
        <p:spPr>
          <a:xfrm>
            <a:off x="6309360" y="1417320"/>
            <a:ext cx="2331720" cy="2194560"/>
          </a:xfrm>
          <a:prstGeom prst="rect">
            <a:avLst/>
          </a:prstGeom>
          <a:noFill/>
          <a:ln/>
        </p:spPr>
        <p:txBody>
          <a:bodyPr wrap="square" lIns="1016" tIns="1016" rIns="1016" bIns="1016" rtlCol="0" anchor="ctr"/>
          <a:lstStyle/>
          <a:p>
            <a:pPr algn="ctr" indent="0" marL="0">
              <a:buNone/>
            </a:pPr>
            <a:r>
              <a:rPr lang="en-US" sz="1700" b="1" dirty="0">
                <a:solidFill>
                  <a:srgbClr val="C46A1A"/>
                </a:solidFill>
              </a:rPr>
              <a:t>経理</a:t>
            </a:r>
            <a:endParaRPr lang="en-US" sz="1500" dirty="0"/>
          </a:p>
          <a:p>
            <a:pPr algn="ctr" indent="0" marL="0">
              <a:buNone/>
            </a:pPr>
            <a:r>
              <a:rPr lang="en-US" sz="1500" b="1" dirty="0">
                <a:solidFill>
                  <a:srgbClr val="1F2A33"/>
                </a:solidFill>
              </a:rPr>
              <a:t>記録して分ける</a:t>
            </a:r>
            <a:endParaRPr lang="en-US" sz="1500" dirty="0"/>
          </a:p>
          <a:p>
            <a:pPr algn="ctr" indent="0" marL="0">
              <a:buNone/>
            </a:pPr>
            <a:r>
              <a:rPr lang="en-US" sz="1300" dirty="0">
                <a:solidFill>
                  <a:srgbClr val="5A6573"/>
                </a:solidFill>
              </a:rPr>
              <a:t>予約台帳・処理・為替の影響の分析（四半期）</a:t>
            </a:r>
            <a:endParaRPr lang="en-US" sz="1500" dirty="0"/>
          </a:p>
        </p:txBody>
      </p:sp>
      <p:sp>
        <p:nvSpPr>
          <p:cNvPr id="11" name="Shape 9"/>
          <p:cNvSpPr/>
          <p:nvPr/>
        </p:nvSpPr>
        <p:spPr>
          <a:xfrm>
            <a:off x="8759952" y="2286000"/>
            <a:ext cx="274320" cy="411480"/>
          </a:xfrm>
          <a:prstGeom prst="rightArrow">
            <a:avLst/>
          </a:prstGeom>
          <a:solidFill>
            <a:srgbClr val="C9D1DB"/>
          </a:solidFill>
          <a:ln w="12700">
            <a:solidFill>
              <a:srgbClr val="C9D1DB"/>
            </a:solidFill>
            <a:prstDash val="solid"/>
          </a:ln>
        </p:spPr>
      </p:sp>
      <p:sp>
        <p:nvSpPr>
          <p:cNvPr id="12" name="r3"/>
          <p:cNvSpPr/>
          <p:nvPr/>
        </p:nvSpPr>
        <p:spPr>
          <a:xfrm>
            <a:off x="9052560" y="1325880"/>
            <a:ext cx="2514600" cy="2377440"/>
          </a:xfrm>
          <a:prstGeom prst="roundRect">
            <a:avLst>
              <a:gd name="adj" fmla="val 4615"/>
            </a:avLst>
          </a:prstGeom>
          <a:solidFill>
            <a:srgbClr val="FFFFFF"/>
          </a:solidFill>
          <a:ln w="19050">
            <a:solidFill>
              <a:srgbClr val="8A4A12"/>
            </a:solidFill>
            <a:prstDash val="solid"/>
          </a:ln>
        </p:spPr>
      </p:sp>
      <p:sp>
        <p:nvSpPr>
          <p:cNvPr id="13" name="Text 11"/>
          <p:cNvSpPr txBox="1"/>
          <p:nvPr/>
        </p:nvSpPr>
        <p:spPr>
          <a:xfrm>
            <a:off x="9144000" y="1417320"/>
            <a:ext cx="2331720" cy="2194560"/>
          </a:xfrm>
          <a:prstGeom prst="rect">
            <a:avLst/>
          </a:prstGeom>
          <a:noFill/>
          <a:ln/>
        </p:spPr>
        <p:txBody>
          <a:bodyPr wrap="square" lIns="1016" tIns="1016" rIns="1016" bIns="1016" rtlCol="0" anchor="ctr"/>
          <a:lstStyle/>
          <a:p>
            <a:pPr algn="ctr" indent="0" marL="0">
              <a:buNone/>
            </a:pPr>
            <a:r>
              <a:rPr lang="en-US" sz="1700" b="1" dirty="0">
                <a:solidFill>
                  <a:srgbClr val="8A4A12"/>
                </a:solidFill>
              </a:rPr>
              <a:t>経営会議</a:t>
            </a:r>
            <a:endParaRPr lang="en-US" sz="1500" dirty="0"/>
          </a:p>
          <a:p>
            <a:pPr algn="ctr" indent="0" marL="0">
              <a:buNone/>
            </a:pPr>
            <a:r>
              <a:rPr lang="en-US" sz="1500" b="1" dirty="0">
                <a:solidFill>
                  <a:srgbClr val="1F2A33"/>
                </a:solidFill>
              </a:rPr>
              <a:t>方針を決める</a:t>
            </a:r>
            <a:endParaRPr lang="en-US" sz="1500" dirty="0"/>
          </a:p>
          <a:p>
            <a:pPr algn="ctr" indent="0" marL="0">
              <a:buNone/>
            </a:pPr>
            <a:r>
              <a:rPr lang="en-US" sz="1300" dirty="0">
                <a:solidFill>
                  <a:srgbClr val="5A6573"/>
                </a:solidFill>
              </a:rPr>
              <a:t>ヘッジ方針・予算レート・見直し</a:t>
            </a:r>
            <a:endParaRPr lang="en-US" sz="1500" dirty="0"/>
          </a:p>
        </p:txBody>
      </p:sp>
      <p:sp>
        <p:nvSpPr>
          <p:cNvPr id="14" name="rate"/>
          <p:cNvSpPr/>
          <p:nvPr/>
        </p:nvSpPr>
        <p:spPr>
          <a:xfrm>
            <a:off x="548640" y="3977640"/>
            <a:ext cx="5394960" cy="1600200"/>
          </a:xfrm>
          <a:prstGeom prst="roundRect">
            <a:avLst>
              <a:gd name="adj" fmla="val 6857"/>
            </a:avLst>
          </a:prstGeom>
          <a:solidFill>
            <a:srgbClr val="EEF4FB"/>
          </a:solidFill>
          <a:ln w="19050">
            <a:solidFill>
              <a:srgbClr val="1F4E78"/>
            </a:solidFill>
            <a:prstDash val="solid"/>
          </a:ln>
        </p:spPr>
      </p:sp>
      <p:sp>
        <p:nvSpPr>
          <p:cNvPr id="15" name="Text 13"/>
          <p:cNvSpPr txBox="1"/>
          <p:nvPr/>
        </p:nvSpPr>
        <p:spPr>
          <a:xfrm>
            <a:off x="685800" y="4069080"/>
            <a:ext cx="5120640" cy="1417320"/>
          </a:xfrm>
          <a:prstGeom prst="rect">
            <a:avLst/>
          </a:prstGeom>
          <a:noFill/>
          <a:ln/>
        </p:spPr>
        <p:txBody>
          <a:bodyPr wrap="square" lIns="1016" tIns="1016" rIns="1016" bIns="1016" rtlCol="0" anchor="t"/>
          <a:lstStyle/>
          <a:p>
            <a:pPr indent="0" marL="0">
              <a:buNone/>
            </a:pPr>
            <a:r>
              <a:rPr lang="en-US" sz="1600" b="1" dirty="0">
                <a:solidFill>
                  <a:srgbClr val="1F4E78"/>
                </a:solidFill>
              </a:rPr>
              <a:t>社内レートを一つに</a:t>
            </a:r>
            <a:endParaRPr lang="en-US" sz="1500" dirty="0"/>
          </a:p>
          <a:p>
            <a:pPr indent="0" marL="0">
              <a:buNone/>
            </a:pPr>
            <a:r>
              <a:rPr lang="en-US" sz="1350" dirty="0">
                <a:solidFill>
                  <a:srgbClr val="1F2A33"/>
                </a:solidFill>
              </a:rPr>
              <a:t>前月末TTM・月初のTTS・期中平均の3通り → 親会社と国内の子会社の外貨建取引は前月末のTTMに統一（在外子会社の財務諸表の換算は別）（予約を振り当てた取引は予約相場）</a:t>
            </a:r>
            <a:endParaRPr lang="en-US" sz="1500" dirty="0"/>
          </a:p>
        </p:txBody>
      </p:sp>
      <p:sp>
        <p:nvSpPr>
          <p:cNvPr id="16" name="two"/>
          <p:cNvSpPr/>
          <p:nvPr/>
        </p:nvSpPr>
        <p:spPr>
          <a:xfrm>
            <a:off x="6217920" y="3977640"/>
            <a:ext cx="5394960" cy="1600200"/>
          </a:xfrm>
          <a:prstGeom prst="roundRect">
            <a:avLst>
              <a:gd name="adj" fmla="val 6857"/>
            </a:avLst>
          </a:prstGeom>
          <a:solidFill>
            <a:srgbClr val="FFF8F1"/>
          </a:solidFill>
          <a:ln w="19050">
            <a:solidFill>
              <a:srgbClr val="C46A1A"/>
            </a:solidFill>
            <a:prstDash val="solid"/>
          </a:ln>
        </p:spPr>
      </p:sp>
      <p:sp>
        <p:nvSpPr>
          <p:cNvPr id="17" name="Text 15"/>
          <p:cNvSpPr txBox="1"/>
          <p:nvPr/>
        </p:nvSpPr>
        <p:spPr>
          <a:xfrm>
            <a:off x="6355080" y="4069080"/>
            <a:ext cx="5120640" cy="1417320"/>
          </a:xfrm>
          <a:prstGeom prst="rect">
            <a:avLst/>
          </a:prstGeom>
          <a:noFill/>
          <a:ln/>
        </p:spPr>
        <p:txBody>
          <a:bodyPr wrap="square" lIns="1016" tIns="1016" rIns="1016" bIns="1016" rtlCol="0" anchor="t"/>
          <a:lstStyle/>
          <a:p>
            <a:pPr indent="0" marL="0">
              <a:buNone/>
            </a:pPr>
            <a:r>
              <a:rPr lang="en-US" sz="1600" b="1" dirty="0">
                <a:solidFill>
                  <a:srgbClr val="8A4A12"/>
                </a:solidFill>
              </a:rPr>
              <a:t>二つの物差しを分ける</a:t>
            </a:r>
            <a:endParaRPr lang="en-US" sz="1500" dirty="0"/>
          </a:p>
          <a:p>
            <a:pPr indent="0" marL="0">
              <a:buNone/>
            </a:pPr>
            <a:r>
              <a:rPr lang="en-US" sz="1350" dirty="0">
                <a:solidFill>
                  <a:srgbClr val="1F2A33"/>
                </a:solidFill>
              </a:rPr>
              <a:t>予算レート＝管理会計の物差し（期首に1本）。決算＝取引のときと決算日の相場。差を「為替の影響」として別の行に</a:t>
            </a:r>
            <a:endParaRPr lang="en-US" sz="1500" dirty="0"/>
          </a:p>
        </p:txBody>
      </p:sp>
      <p:sp>
        <p:nvSpPr>
          <p:cNvPr id="18" name="Text 16"/>
          <p:cNvSpPr txBox="1"/>
          <p:nvPr/>
        </p:nvSpPr>
        <p:spPr>
          <a:xfrm>
            <a:off x="548640" y="5760720"/>
            <a:ext cx="11064240" cy="411480"/>
          </a:xfrm>
          <a:prstGeom prst="rect">
            <a:avLst/>
          </a:prstGeom>
          <a:noFill/>
          <a:ln/>
        </p:spPr>
        <p:txBody>
          <a:bodyPr wrap="square" lIns="1016" tIns="1016" rIns="1016" bIns="1016" rtlCol="0" anchor="t"/>
          <a:lstStyle/>
          <a:p>
            <a:pPr indent="0" marL="0">
              <a:buNone/>
            </a:pPr>
            <a:r>
              <a:rPr lang="en-US" sz="1350" b="1" dirty="0">
                <a:solidFill>
                  <a:srgbClr val="1F4E78"/>
                </a:solidFill>
              </a:rPr>
              <a:t>方針から外れたいとき：経理財務部長と製造子会社の社長で合意 → 合わなければ経営会議</a:t>
            </a:r>
            <a:endParaRPr lang="en-US" sz="135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573"/>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nchor="ctr"/>
          <a:lstStyle/>
          <a:p>
            <a:pPr algn="l" indent="0" marL="0">
              <a:buNone/>
            </a:pPr>
            <a:r>
              <a:rPr lang="en-US" sz="3000" b="1" dirty="0">
                <a:solidFill>
                  <a:srgbClr val="1F4E78"/>
                </a:solidFill>
              </a:rPr>
              <a:t>流れ：毎月・四半期・年1回の仕事</a:t>
            </a:r>
            <a:endParaRPr lang="en-US" sz="3000" dirty="0"/>
          </a:p>
        </p:txBody>
      </p:sp>
      <p:sp>
        <p:nvSpPr>
          <p:cNvPr id="3" name="Text 1"/>
          <p:cNvSpPr txBox="1"/>
          <p:nvPr/>
        </p:nvSpPr>
        <p:spPr>
          <a:xfrm>
            <a:off x="548640" y="1280160"/>
            <a:ext cx="1097280" cy="411480"/>
          </a:xfrm>
          <a:prstGeom prst="rect">
            <a:avLst/>
          </a:prstGeom>
          <a:noFill/>
          <a:ln/>
        </p:spPr>
        <p:txBody>
          <a:bodyPr wrap="square" lIns="0" tIns="0" rIns="0" bIns="0" rtlCol="0" anchor="t"/>
          <a:lstStyle/>
          <a:p>
            <a:pPr indent="0" marL="0">
              <a:buNone/>
            </a:pPr>
            <a:r>
              <a:rPr lang="en-US" sz="1600" b="1" dirty="0">
                <a:solidFill>
                  <a:srgbClr val="1F4E78"/>
                </a:solidFill>
              </a:rPr>
              <a:t>毎月</a:t>
            </a:r>
            <a:endParaRPr lang="en-US" sz="1600" dirty="0"/>
          </a:p>
        </p:txBody>
      </p:sp>
      <p:sp>
        <p:nvSpPr>
          <p:cNvPr id="4" name="Shape 2"/>
          <p:cNvSpPr/>
          <p:nvPr/>
        </p:nvSpPr>
        <p:spPr>
          <a:xfrm>
            <a:off x="914400" y="2377440"/>
            <a:ext cx="10607040" cy="0"/>
          </a:xfrm>
          <a:prstGeom prst="line">
            <a:avLst/>
          </a:prstGeom>
          <a:noFill/>
          <a:ln w="38100">
            <a:solidFill>
              <a:srgbClr val="1F4E78"/>
            </a:solidFill>
            <a:prstDash val="solid"/>
          </a:ln>
        </p:spPr>
      </p:sp>
      <p:sp>
        <p:nvSpPr>
          <p:cNvPr id="5" name="Shape 3"/>
          <p:cNvSpPr/>
          <p:nvPr/>
        </p:nvSpPr>
        <p:spPr>
          <a:xfrm>
            <a:off x="1033272" y="2221992"/>
            <a:ext cx="310896" cy="310896"/>
          </a:xfrm>
          <a:prstGeom prst="ellipse">
            <a:avLst/>
          </a:prstGeom>
          <a:solidFill>
            <a:srgbClr val="C46A1A"/>
          </a:solidFill>
          <a:ln w="25400">
            <a:solidFill>
              <a:srgbClr val="FFFFFF"/>
            </a:solidFill>
            <a:prstDash val="solid"/>
          </a:ln>
        </p:spPr>
      </p:sp>
      <p:sp>
        <p:nvSpPr>
          <p:cNvPr id="6" name="Text 4"/>
          <p:cNvSpPr txBox="1"/>
          <p:nvPr/>
        </p:nvSpPr>
        <p:spPr>
          <a:xfrm>
            <a:off x="91440" y="1417320"/>
            <a:ext cx="2194560" cy="777240"/>
          </a:xfrm>
          <a:prstGeom prst="rect">
            <a:avLst/>
          </a:prstGeom>
          <a:noFill/>
          <a:ln/>
        </p:spPr>
        <p:txBody>
          <a:bodyPr wrap="square" lIns="0" tIns="0" rIns="0" bIns="0" rtlCol="0" anchor="b"/>
          <a:lstStyle/>
          <a:p>
            <a:pPr algn="ctr" indent="0" marL="0">
              <a:buNone/>
            </a:pPr>
            <a:r>
              <a:rPr lang="en-US" sz="1350" b="1" dirty="0">
                <a:solidFill>
                  <a:srgbClr val="C46A1A"/>
                </a:solidFill>
              </a:rPr>
              <a:t>1営業日</a:t>
            </a:r>
            <a:endParaRPr lang="en-US" sz="1500" dirty="0"/>
          </a:p>
          <a:p>
            <a:pPr algn="ctr" indent="0" marL="0">
              <a:buNone/>
            </a:pPr>
            <a:r>
              <a:rPr lang="en-US" sz="1300" b="1" dirty="0">
                <a:solidFill>
                  <a:srgbClr val="1F2A33"/>
                </a:solidFill>
              </a:rPr>
              <a:t>社内レートを公表</a:t>
            </a:r>
            <a:endParaRPr lang="en-US" sz="1500" dirty="0"/>
          </a:p>
        </p:txBody>
      </p:sp>
      <p:sp>
        <p:nvSpPr>
          <p:cNvPr id="7" name="Text 5"/>
          <p:cNvSpPr txBox="1"/>
          <p:nvPr/>
        </p:nvSpPr>
        <p:spPr>
          <a:xfrm>
            <a:off x="274320" y="2606040"/>
            <a:ext cx="1828800" cy="320040"/>
          </a:xfrm>
          <a:prstGeom prst="rect">
            <a:avLst/>
          </a:prstGeom>
          <a:noFill/>
          <a:ln/>
        </p:spPr>
        <p:txBody>
          <a:bodyPr wrap="square" lIns="0" tIns="0" rIns="0" bIns="0" rtlCol="0" anchor="t"/>
          <a:lstStyle/>
          <a:p>
            <a:pPr algn="ctr" indent="0" marL="0">
              <a:buNone/>
            </a:pPr>
            <a:r>
              <a:rPr lang="en-US" sz="1200" dirty="0">
                <a:solidFill>
                  <a:srgbClr val="5A6573"/>
                </a:solidFill>
              </a:rPr>
              <a:t>経理</a:t>
            </a:r>
            <a:endParaRPr lang="en-US" sz="1200" dirty="0"/>
          </a:p>
        </p:txBody>
      </p:sp>
      <p:sp>
        <p:nvSpPr>
          <p:cNvPr id="8" name="Shape 6"/>
          <p:cNvSpPr/>
          <p:nvPr/>
        </p:nvSpPr>
        <p:spPr>
          <a:xfrm>
            <a:off x="3410712" y="2221992"/>
            <a:ext cx="310896" cy="310896"/>
          </a:xfrm>
          <a:prstGeom prst="ellipse">
            <a:avLst/>
          </a:prstGeom>
          <a:solidFill>
            <a:srgbClr val="C46A1A"/>
          </a:solidFill>
          <a:ln w="25400">
            <a:solidFill>
              <a:srgbClr val="FFFFFF"/>
            </a:solidFill>
            <a:prstDash val="solid"/>
          </a:ln>
        </p:spPr>
      </p:sp>
      <p:sp>
        <p:nvSpPr>
          <p:cNvPr id="9" name="Text 7"/>
          <p:cNvSpPr txBox="1"/>
          <p:nvPr/>
        </p:nvSpPr>
        <p:spPr>
          <a:xfrm>
            <a:off x="2468880" y="1417320"/>
            <a:ext cx="2194560" cy="777240"/>
          </a:xfrm>
          <a:prstGeom prst="rect">
            <a:avLst/>
          </a:prstGeom>
          <a:noFill/>
          <a:ln/>
        </p:spPr>
        <p:txBody>
          <a:bodyPr wrap="square" lIns="0" tIns="0" rIns="0" bIns="0" rtlCol="0" anchor="b"/>
          <a:lstStyle/>
          <a:p>
            <a:pPr algn="ctr" indent="0" marL="0">
              <a:buNone/>
            </a:pPr>
            <a:r>
              <a:rPr lang="en-US" sz="1350" b="1" dirty="0">
                <a:solidFill>
                  <a:srgbClr val="C46A1A"/>
                </a:solidFill>
              </a:rPr>
              <a:t>20日</a:t>
            </a:r>
            <a:endParaRPr lang="en-US" sz="1500" dirty="0"/>
          </a:p>
          <a:p>
            <a:pPr algn="ctr" indent="0" marL="0">
              <a:buNone/>
            </a:pPr>
            <a:r>
              <a:rPr lang="en-US" sz="1300" b="1" dirty="0">
                <a:solidFill>
                  <a:srgbClr val="1F2A33"/>
                </a:solidFill>
              </a:rPr>
              <a:t>発注予定（3か月先まで）</a:t>
            </a:r>
            <a:endParaRPr lang="en-US" sz="1500" dirty="0"/>
          </a:p>
        </p:txBody>
      </p:sp>
      <p:sp>
        <p:nvSpPr>
          <p:cNvPr id="10" name="Text 8"/>
          <p:cNvSpPr txBox="1"/>
          <p:nvPr/>
        </p:nvSpPr>
        <p:spPr>
          <a:xfrm>
            <a:off x="2651760" y="2606040"/>
            <a:ext cx="1828800" cy="320040"/>
          </a:xfrm>
          <a:prstGeom prst="rect">
            <a:avLst/>
          </a:prstGeom>
          <a:noFill/>
          <a:ln/>
        </p:spPr>
        <p:txBody>
          <a:bodyPr wrap="square" lIns="0" tIns="0" rIns="0" bIns="0" rtlCol="0" anchor="t"/>
          <a:lstStyle/>
          <a:p>
            <a:pPr algn="ctr" indent="0" marL="0">
              <a:buNone/>
            </a:pPr>
            <a:r>
              <a:rPr lang="en-US" sz="1200" dirty="0">
                <a:solidFill>
                  <a:srgbClr val="5A6573"/>
                </a:solidFill>
              </a:rPr>
              <a:t>購買</a:t>
            </a:r>
            <a:endParaRPr lang="en-US" sz="1200" dirty="0"/>
          </a:p>
        </p:txBody>
      </p:sp>
      <p:sp>
        <p:nvSpPr>
          <p:cNvPr id="11" name="Shape 9"/>
          <p:cNvSpPr/>
          <p:nvPr/>
        </p:nvSpPr>
        <p:spPr>
          <a:xfrm>
            <a:off x="5788152" y="2221992"/>
            <a:ext cx="310896" cy="310896"/>
          </a:xfrm>
          <a:prstGeom prst="ellipse">
            <a:avLst/>
          </a:prstGeom>
          <a:solidFill>
            <a:srgbClr val="C46A1A"/>
          </a:solidFill>
          <a:ln w="25400">
            <a:solidFill>
              <a:srgbClr val="FFFFFF"/>
            </a:solidFill>
            <a:prstDash val="solid"/>
          </a:ln>
        </p:spPr>
      </p:sp>
      <p:sp>
        <p:nvSpPr>
          <p:cNvPr id="12" name="Text 10"/>
          <p:cNvSpPr txBox="1"/>
          <p:nvPr/>
        </p:nvSpPr>
        <p:spPr>
          <a:xfrm>
            <a:off x="4846320" y="1417320"/>
            <a:ext cx="2194560" cy="777240"/>
          </a:xfrm>
          <a:prstGeom prst="rect">
            <a:avLst/>
          </a:prstGeom>
          <a:noFill/>
          <a:ln/>
        </p:spPr>
        <p:txBody>
          <a:bodyPr wrap="square" lIns="0" tIns="0" rIns="0" bIns="0" rtlCol="0" anchor="b"/>
          <a:lstStyle/>
          <a:p>
            <a:pPr algn="ctr" indent="0" marL="0">
              <a:buNone/>
            </a:pPr>
            <a:r>
              <a:rPr lang="en-US" sz="1350" b="1" dirty="0">
                <a:solidFill>
                  <a:srgbClr val="C46A1A"/>
                </a:solidFill>
              </a:rPr>
              <a:t>25日（毎月同じ日）</a:t>
            </a:r>
            <a:endParaRPr lang="en-US" sz="1500" dirty="0"/>
          </a:p>
          <a:p>
            <a:pPr algn="ctr" indent="0" marL="0">
              <a:buNone/>
            </a:pPr>
            <a:r>
              <a:rPr lang="en-US" sz="1300" b="1" dirty="0">
                <a:solidFill>
                  <a:srgbClr val="1F2A33"/>
                </a:solidFill>
              </a:rPr>
              <a:t>不足分だけ追加予約</a:t>
            </a:r>
            <a:endParaRPr lang="en-US" sz="1500" dirty="0"/>
          </a:p>
        </p:txBody>
      </p:sp>
      <p:sp>
        <p:nvSpPr>
          <p:cNvPr id="13" name="Text 11"/>
          <p:cNvSpPr txBox="1"/>
          <p:nvPr/>
        </p:nvSpPr>
        <p:spPr>
          <a:xfrm>
            <a:off x="5029200" y="2606040"/>
            <a:ext cx="1828800" cy="320040"/>
          </a:xfrm>
          <a:prstGeom prst="rect">
            <a:avLst/>
          </a:prstGeom>
          <a:noFill/>
          <a:ln/>
        </p:spPr>
        <p:txBody>
          <a:bodyPr wrap="square" lIns="0" tIns="0" rIns="0" bIns="0" rtlCol="0" anchor="t"/>
          <a:lstStyle/>
          <a:p>
            <a:pPr algn="ctr" indent="0" marL="0">
              <a:buNone/>
            </a:pPr>
            <a:r>
              <a:rPr lang="en-US" sz="1200" dirty="0">
                <a:solidFill>
                  <a:srgbClr val="5A6573"/>
                </a:solidFill>
              </a:rPr>
              <a:t>財務</a:t>
            </a:r>
            <a:endParaRPr lang="en-US" sz="1200" dirty="0"/>
          </a:p>
        </p:txBody>
      </p:sp>
      <p:sp>
        <p:nvSpPr>
          <p:cNvPr id="14" name="Shape 12"/>
          <p:cNvSpPr/>
          <p:nvPr/>
        </p:nvSpPr>
        <p:spPr>
          <a:xfrm>
            <a:off x="8165592" y="2221992"/>
            <a:ext cx="310896" cy="310896"/>
          </a:xfrm>
          <a:prstGeom prst="ellipse">
            <a:avLst/>
          </a:prstGeom>
          <a:solidFill>
            <a:srgbClr val="C46A1A"/>
          </a:solidFill>
          <a:ln w="25400">
            <a:solidFill>
              <a:srgbClr val="FFFFFF"/>
            </a:solidFill>
            <a:prstDash val="solid"/>
          </a:ln>
        </p:spPr>
      </p:sp>
      <p:sp>
        <p:nvSpPr>
          <p:cNvPr id="15" name="Text 13"/>
          <p:cNvSpPr txBox="1"/>
          <p:nvPr/>
        </p:nvSpPr>
        <p:spPr>
          <a:xfrm>
            <a:off x="7223760" y="1417320"/>
            <a:ext cx="2194560" cy="777240"/>
          </a:xfrm>
          <a:prstGeom prst="rect">
            <a:avLst/>
          </a:prstGeom>
          <a:noFill/>
          <a:ln/>
        </p:spPr>
        <p:txBody>
          <a:bodyPr wrap="square" lIns="0" tIns="0" rIns="0" bIns="0" rtlCol="0" anchor="b"/>
          <a:lstStyle/>
          <a:p>
            <a:pPr algn="ctr" indent="0" marL="0">
              <a:buNone/>
            </a:pPr>
            <a:r>
              <a:rPr lang="en-US" sz="1350" b="1" dirty="0">
                <a:solidFill>
                  <a:srgbClr val="C46A1A"/>
                </a:solidFill>
              </a:rPr>
              <a:t>約定の翌営業日</a:t>
            </a:r>
            <a:endParaRPr lang="en-US" sz="1500" dirty="0"/>
          </a:p>
          <a:p>
            <a:pPr algn="ctr" indent="0" marL="0">
              <a:buNone/>
            </a:pPr>
            <a:r>
              <a:rPr lang="en-US" sz="1300" b="1" dirty="0">
                <a:solidFill>
                  <a:srgbClr val="1F2A33"/>
                </a:solidFill>
              </a:rPr>
              <a:t>予約台帳に一行</a:t>
            </a:r>
            <a:endParaRPr lang="en-US" sz="1500" dirty="0"/>
          </a:p>
        </p:txBody>
      </p:sp>
      <p:sp>
        <p:nvSpPr>
          <p:cNvPr id="16" name="Text 14"/>
          <p:cNvSpPr txBox="1"/>
          <p:nvPr/>
        </p:nvSpPr>
        <p:spPr>
          <a:xfrm>
            <a:off x="7406640" y="2606040"/>
            <a:ext cx="1828800" cy="320040"/>
          </a:xfrm>
          <a:prstGeom prst="rect">
            <a:avLst/>
          </a:prstGeom>
          <a:noFill/>
          <a:ln/>
        </p:spPr>
        <p:txBody>
          <a:bodyPr wrap="square" lIns="0" tIns="0" rIns="0" bIns="0" rtlCol="0" anchor="t"/>
          <a:lstStyle/>
          <a:p>
            <a:pPr algn="ctr" indent="0" marL="0">
              <a:buNone/>
            </a:pPr>
            <a:r>
              <a:rPr lang="en-US" sz="1200" dirty="0">
                <a:solidFill>
                  <a:srgbClr val="5A6573"/>
                </a:solidFill>
              </a:rPr>
              <a:t>経理</a:t>
            </a:r>
            <a:endParaRPr lang="en-US" sz="1200" dirty="0"/>
          </a:p>
        </p:txBody>
      </p:sp>
      <p:sp>
        <p:nvSpPr>
          <p:cNvPr id="17" name="Shape 15"/>
          <p:cNvSpPr/>
          <p:nvPr/>
        </p:nvSpPr>
        <p:spPr>
          <a:xfrm>
            <a:off x="10543032" y="2221992"/>
            <a:ext cx="310896" cy="310896"/>
          </a:xfrm>
          <a:prstGeom prst="ellipse">
            <a:avLst/>
          </a:prstGeom>
          <a:solidFill>
            <a:srgbClr val="C46A1A"/>
          </a:solidFill>
          <a:ln w="25400">
            <a:solidFill>
              <a:srgbClr val="FFFFFF"/>
            </a:solidFill>
            <a:prstDash val="solid"/>
          </a:ln>
        </p:spPr>
      </p:sp>
      <p:sp>
        <p:nvSpPr>
          <p:cNvPr id="18" name="Text 16"/>
          <p:cNvSpPr txBox="1"/>
          <p:nvPr/>
        </p:nvSpPr>
        <p:spPr>
          <a:xfrm>
            <a:off x="9601200" y="1417320"/>
            <a:ext cx="2194560" cy="777240"/>
          </a:xfrm>
          <a:prstGeom prst="rect">
            <a:avLst/>
          </a:prstGeom>
          <a:noFill/>
          <a:ln/>
        </p:spPr>
        <p:txBody>
          <a:bodyPr wrap="square" lIns="0" tIns="0" rIns="0" bIns="0" rtlCol="0" anchor="b"/>
          <a:lstStyle/>
          <a:p>
            <a:pPr algn="ctr" indent="0" marL="0">
              <a:buNone/>
            </a:pPr>
            <a:r>
              <a:rPr lang="en-US" sz="1350" b="1" dirty="0">
                <a:solidFill>
                  <a:srgbClr val="C46A1A"/>
                </a:solidFill>
              </a:rPr>
              <a:t>月末</a:t>
            </a:r>
            <a:endParaRPr lang="en-US" sz="1500" dirty="0"/>
          </a:p>
          <a:p>
            <a:pPr algn="ctr" indent="0" marL="0">
              <a:buNone/>
            </a:pPr>
            <a:r>
              <a:rPr lang="en-US" sz="1300" b="1" dirty="0">
                <a:solidFill>
                  <a:srgbClr val="1F2A33"/>
                </a:solidFill>
              </a:rPr>
              <a:t>買掛金を換算・予約の配分</a:t>
            </a:r>
            <a:endParaRPr lang="en-US" sz="1500" dirty="0"/>
          </a:p>
        </p:txBody>
      </p:sp>
      <p:sp>
        <p:nvSpPr>
          <p:cNvPr id="19" name="Text 17"/>
          <p:cNvSpPr txBox="1"/>
          <p:nvPr/>
        </p:nvSpPr>
        <p:spPr>
          <a:xfrm>
            <a:off x="9784080" y="2606040"/>
            <a:ext cx="1828800" cy="320040"/>
          </a:xfrm>
          <a:prstGeom prst="rect">
            <a:avLst/>
          </a:prstGeom>
          <a:noFill/>
          <a:ln/>
        </p:spPr>
        <p:txBody>
          <a:bodyPr wrap="square" lIns="0" tIns="0" rIns="0" bIns="0" rtlCol="0" anchor="t"/>
          <a:lstStyle/>
          <a:p>
            <a:pPr algn="ctr" indent="0" marL="0">
              <a:buNone/>
            </a:pPr>
            <a:r>
              <a:rPr lang="en-US" sz="1200" dirty="0">
                <a:solidFill>
                  <a:srgbClr val="5A6573"/>
                </a:solidFill>
              </a:rPr>
              <a:t>経理</a:t>
            </a:r>
            <a:endParaRPr lang="en-US" sz="1200" dirty="0"/>
          </a:p>
        </p:txBody>
      </p:sp>
      <p:sp>
        <p:nvSpPr>
          <p:cNvPr id="20" name="Text 18"/>
          <p:cNvSpPr txBox="1"/>
          <p:nvPr/>
        </p:nvSpPr>
        <p:spPr>
          <a:xfrm>
            <a:off x="548640" y="3200400"/>
            <a:ext cx="2194560" cy="411480"/>
          </a:xfrm>
          <a:prstGeom prst="rect">
            <a:avLst/>
          </a:prstGeom>
          <a:noFill/>
          <a:ln/>
        </p:spPr>
        <p:txBody>
          <a:bodyPr wrap="square" lIns="0" tIns="0" rIns="0" bIns="0" rtlCol="0" anchor="t"/>
          <a:lstStyle/>
          <a:p>
            <a:pPr indent="0" marL="0">
              <a:buNone/>
            </a:pPr>
            <a:r>
              <a:rPr lang="en-US" sz="1600" b="1" dirty="0">
                <a:solidFill>
                  <a:srgbClr val="1F4E78"/>
                </a:solidFill>
              </a:rPr>
              <a:t>四半期・年1回</a:t>
            </a:r>
            <a:endParaRPr lang="en-US" sz="1600" dirty="0"/>
          </a:p>
        </p:txBody>
      </p:sp>
      <p:sp>
        <p:nvSpPr>
          <p:cNvPr id="21" name="Shape 19"/>
          <p:cNvSpPr/>
          <p:nvPr/>
        </p:nvSpPr>
        <p:spPr>
          <a:xfrm>
            <a:off x="548640" y="3703320"/>
            <a:ext cx="2697480" cy="411480"/>
          </a:xfrm>
          <a:prstGeom prst="rect">
            <a:avLst/>
          </a:prstGeom>
          <a:solidFill>
            <a:srgbClr val="E3E8EE"/>
          </a:solidFill>
          <a:ln w="12700">
            <a:solidFill>
              <a:srgbClr val="E3E8EE"/>
            </a:solidFill>
            <a:prstDash val="solid"/>
          </a:ln>
        </p:spPr>
      </p:sp>
      <p:sp>
        <p:nvSpPr>
          <p:cNvPr id="22" name="Text 20"/>
          <p:cNvSpPr txBox="1"/>
          <p:nvPr/>
        </p:nvSpPr>
        <p:spPr>
          <a:xfrm>
            <a:off x="548640" y="3703320"/>
            <a:ext cx="2697480" cy="411480"/>
          </a:xfrm>
          <a:prstGeom prst="rect">
            <a:avLst/>
          </a:prstGeom>
          <a:noFill/>
          <a:ln/>
        </p:spPr>
        <p:txBody>
          <a:bodyPr wrap="square" lIns="0" tIns="0" rIns="0" bIns="0" rtlCol="0" anchor="ctr"/>
          <a:lstStyle/>
          <a:p>
            <a:pPr algn="ctr" indent="0" marL="0">
              <a:buNone/>
            </a:pPr>
            <a:r>
              <a:rPr lang="en-US" sz="1300" b="1" dirty="0">
                <a:solidFill>
                  <a:srgbClr val="1F4E78"/>
                </a:solidFill>
              </a:rPr>
              <a:t>第1四半期</a:t>
            </a:r>
            <a:endParaRPr lang="en-US" sz="1300" dirty="0"/>
          </a:p>
        </p:txBody>
      </p:sp>
      <p:sp>
        <p:nvSpPr>
          <p:cNvPr id="23" name="Shape 21"/>
          <p:cNvSpPr/>
          <p:nvPr/>
        </p:nvSpPr>
        <p:spPr>
          <a:xfrm>
            <a:off x="3337560" y="3703320"/>
            <a:ext cx="2697480" cy="411480"/>
          </a:xfrm>
          <a:prstGeom prst="rect">
            <a:avLst/>
          </a:prstGeom>
          <a:solidFill>
            <a:srgbClr val="E3E8EE"/>
          </a:solidFill>
          <a:ln w="12700">
            <a:solidFill>
              <a:srgbClr val="E3E8EE"/>
            </a:solidFill>
            <a:prstDash val="solid"/>
          </a:ln>
        </p:spPr>
      </p:sp>
      <p:sp>
        <p:nvSpPr>
          <p:cNvPr id="24" name="Text 22"/>
          <p:cNvSpPr txBox="1"/>
          <p:nvPr/>
        </p:nvSpPr>
        <p:spPr>
          <a:xfrm>
            <a:off x="3337560" y="3703320"/>
            <a:ext cx="2697480" cy="411480"/>
          </a:xfrm>
          <a:prstGeom prst="rect">
            <a:avLst/>
          </a:prstGeom>
          <a:noFill/>
          <a:ln/>
        </p:spPr>
        <p:txBody>
          <a:bodyPr wrap="square" lIns="0" tIns="0" rIns="0" bIns="0" rtlCol="0" anchor="ctr"/>
          <a:lstStyle/>
          <a:p>
            <a:pPr algn="ctr" indent="0" marL="0">
              <a:buNone/>
            </a:pPr>
            <a:r>
              <a:rPr lang="en-US" sz="1300" b="1" dirty="0">
                <a:solidFill>
                  <a:srgbClr val="1F4E78"/>
                </a:solidFill>
              </a:rPr>
              <a:t>第2四半期</a:t>
            </a:r>
            <a:endParaRPr lang="en-US" sz="1300" dirty="0"/>
          </a:p>
        </p:txBody>
      </p:sp>
      <p:sp>
        <p:nvSpPr>
          <p:cNvPr id="25" name="Shape 23"/>
          <p:cNvSpPr/>
          <p:nvPr/>
        </p:nvSpPr>
        <p:spPr>
          <a:xfrm>
            <a:off x="6126480" y="3703320"/>
            <a:ext cx="2697480" cy="411480"/>
          </a:xfrm>
          <a:prstGeom prst="rect">
            <a:avLst/>
          </a:prstGeom>
          <a:solidFill>
            <a:srgbClr val="E3E8EE"/>
          </a:solidFill>
          <a:ln w="12700">
            <a:solidFill>
              <a:srgbClr val="E3E8EE"/>
            </a:solidFill>
            <a:prstDash val="solid"/>
          </a:ln>
        </p:spPr>
      </p:sp>
      <p:sp>
        <p:nvSpPr>
          <p:cNvPr id="26" name="Text 24"/>
          <p:cNvSpPr txBox="1"/>
          <p:nvPr/>
        </p:nvSpPr>
        <p:spPr>
          <a:xfrm>
            <a:off x="6126480" y="3703320"/>
            <a:ext cx="2697480" cy="411480"/>
          </a:xfrm>
          <a:prstGeom prst="rect">
            <a:avLst/>
          </a:prstGeom>
          <a:noFill/>
          <a:ln/>
        </p:spPr>
        <p:txBody>
          <a:bodyPr wrap="square" lIns="0" tIns="0" rIns="0" bIns="0" rtlCol="0" anchor="ctr"/>
          <a:lstStyle/>
          <a:p>
            <a:pPr algn="ctr" indent="0" marL="0">
              <a:buNone/>
            </a:pPr>
            <a:r>
              <a:rPr lang="en-US" sz="1300" b="1" dirty="0">
                <a:solidFill>
                  <a:srgbClr val="1F4E78"/>
                </a:solidFill>
              </a:rPr>
              <a:t>第3四半期</a:t>
            </a:r>
            <a:endParaRPr lang="en-US" sz="1300" dirty="0"/>
          </a:p>
        </p:txBody>
      </p:sp>
      <p:sp>
        <p:nvSpPr>
          <p:cNvPr id="27" name="Shape 25"/>
          <p:cNvSpPr/>
          <p:nvPr/>
        </p:nvSpPr>
        <p:spPr>
          <a:xfrm>
            <a:off x="8915400" y="3703320"/>
            <a:ext cx="2697480" cy="411480"/>
          </a:xfrm>
          <a:prstGeom prst="rect">
            <a:avLst/>
          </a:prstGeom>
          <a:solidFill>
            <a:srgbClr val="1F4E78"/>
          </a:solidFill>
          <a:ln w="12700">
            <a:solidFill>
              <a:srgbClr val="1F4E78"/>
            </a:solidFill>
            <a:prstDash val="solid"/>
          </a:ln>
        </p:spPr>
      </p:sp>
      <p:sp>
        <p:nvSpPr>
          <p:cNvPr id="28" name="Text 26"/>
          <p:cNvSpPr txBox="1"/>
          <p:nvPr/>
        </p:nvSpPr>
        <p:spPr>
          <a:xfrm>
            <a:off x="8915400" y="3703320"/>
            <a:ext cx="2697480" cy="411480"/>
          </a:xfrm>
          <a:prstGeom prst="rect">
            <a:avLst/>
          </a:prstGeom>
          <a:noFill/>
          <a:ln/>
        </p:spPr>
        <p:txBody>
          <a:bodyPr wrap="square" lIns="0" tIns="0" rIns="0" bIns="0" rtlCol="0" anchor="ctr"/>
          <a:lstStyle/>
          <a:p>
            <a:pPr algn="ctr" indent="0" marL="0">
              <a:buNone/>
            </a:pPr>
            <a:r>
              <a:rPr lang="en-US" sz="1300" b="1" dirty="0">
                <a:solidFill>
                  <a:srgbClr val="FFFFFF"/>
                </a:solidFill>
              </a:rPr>
              <a:t>第4四半期・期末</a:t>
            </a:r>
            <a:endParaRPr lang="en-US" sz="1300" dirty="0"/>
          </a:p>
        </p:txBody>
      </p:sp>
      <p:sp>
        <p:nvSpPr>
          <p:cNvPr id="29" name="Shape 27"/>
          <p:cNvSpPr/>
          <p:nvPr/>
        </p:nvSpPr>
        <p:spPr>
          <a:xfrm>
            <a:off x="594360" y="4251960"/>
            <a:ext cx="2606040" cy="365760"/>
          </a:xfrm>
          <a:prstGeom prst="roundRect">
            <a:avLst>
              <a:gd name="adj" fmla="val 15000"/>
            </a:avLst>
          </a:prstGeom>
          <a:solidFill>
            <a:srgbClr val="1F4E78"/>
          </a:solidFill>
          <a:ln w="12700">
            <a:solidFill>
              <a:srgbClr val="1F4E78"/>
            </a:solidFill>
            <a:prstDash val="solid"/>
          </a:ln>
        </p:spPr>
      </p:sp>
      <p:sp>
        <p:nvSpPr>
          <p:cNvPr id="30" name="Text 28"/>
          <p:cNvSpPr txBox="1"/>
          <p:nvPr/>
        </p:nvSpPr>
        <p:spPr>
          <a:xfrm>
            <a:off x="594360" y="4251960"/>
            <a:ext cx="2606040" cy="365760"/>
          </a:xfrm>
          <a:prstGeom prst="rect">
            <a:avLst/>
          </a:prstGeom>
          <a:noFill/>
          <a:ln/>
        </p:spPr>
        <p:txBody>
          <a:bodyPr wrap="square" lIns="0" tIns="0" rIns="0" bIns="0" rtlCol="0" anchor="ctr"/>
          <a:lstStyle/>
          <a:p>
            <a:pPr algn="ctr" indent="0" marL="0">
              <a:buNone/>
            </a:pPr>
            <a:r>
              <a:rPr lang="en-US" sz="1050" b="1" dirty="0">
                <a:solidFill>
                  <a:srgbClr val="FFFFFF"/>
                </a:solidFill>
              </a:rPr>
              <a:t>為替の影響の分析→経営会議（翌月15日）</a:t>
            </a:r>
            <a:endParaRPr lang="en-US" sz="1050" dirty="0"/>
          </a:p>
        </p:txBody>
      </p:sp>
      <p:sp>
        <p:nvSpPr>
          <p:cNvPr id="31" name="Shape 29"/>
          <p:cNvSpPr/>
          <p:nvPr/>
        </p:nvSpPr>
        <p:spPr>
          <a:xfrm>
            <a:off x="3383280" y="4251960"/>
            <a:ext cx="2606040" cy="365760"/>
          </a:xfrm>
          <a:prstGeom prst="roundRect">
            <a:avLst>
              <a:gd name="adj" fmla="val 15000"/>
            </a:avLst>
          </a:prstGeom>
          <a:solidFill>
            <a:srgbClr val="1F4E78"/>
          </a:solidFill>
          <a:ln w="12700">
            <a:solidFill>
              <a:srgbClr val="1F4E78"/>
            </a:solidFill>
            <a:prstDash val="solid"/>
          </a:ln>
        </p:spPr>
      </p:sp>
      <p:sp>
        <p:nvSpPr>
          <p:cNvPr id="32" name="Text 30"/>
          <p:cNvSpPr txBox="1"/>
          <p:nvPr/>
        </p:nvSpPr>
        <p:spPr>
          <a:xfrm>
            <a:off x="3383280" y="4251960"/>
            <a:ext cx="2606040" cy="365760"/>
          </a:xfrm>
          <a:prstGeom prst="rect">
            <a:avLst/>
          </a:prstGeom>
          <a:noFill/>
          <a:ln/>
        </p:spPr>
        <p:txBody>
          <a:bodyPr wrap="square" lIns="0" tIns="0" rIns="0" bIns="0" rtlCol="0" anchor="ctr"/>
          <a:lstStyle/>
          <a:p>
            <a:pPr algn="ctr" indent="0" marL="0">
              <a:buNone/>
            </a:pPr>
            <a:r>
              <a:rPr lang="en-US" sz="1050" b="1" dirty="0">
                <a:solidFill>
                  <a:srgbClr val="FFFFFF"/>
                </a:solidFill>
              </a:rPr>
              <a:t>為替の影響の分析→経営会議（翌月15日）</a:t>
            </a:r>
            <a:endParaRPr lang="en-US" sz="1050" dirty="0"/>
          </a:p>
        </p:txBody>
      </p:sp>
      <p:sp>
        <p:nvSpPr>
          <p:cNvPr id="33" name="Shape 31"/>
          <p:cNvSpPr/>
          <p:nvPr/>
        </p:nvSpPr>
        <p:spPr>
          <a:xfrm>
            <a:off x="6172200" y="4251960"/>
            <a:ext cx="2606040" cy="365760"/>
          </a:xfrm>
          <a:prstGeom prst="roundRect">
            <a:avLst>
              <a:gd name="adj" fmla="val 15000"/>
            </a:avLst>
          </a:prstGeom>
          <a:solidFill>
            <a:srgbClr val="1F4E78"/>
          </a:solidFill>
          <a:ln w="12700">
            <a:solidFill>
              <a:srgbClr val="1F4E78"/>
            </a:solidFill>
            <a:prstDash val="solid"/>
          </a:ln>
        </p:spPr>
      </p:sp>
      <p:sp>
        <p:nvSpPr>
          <p:cNvPr id="34" name="Text 32"/>
          <p:cNvSpPr txBox="1"/>
          <p:nvPr/>
        </p:nvSpPr>
        <p:spPr>
          <a:xfrm>
            <a:off x="6172200" y="4251960"/>
            <a:ext cx="2606040" cy="365760"/>
          </a:xfrm>
          <a:prstGeom prst="rect">
            <a:avLst/>
          </a:prstGeom>
          <a:noFill/>
          <a:ln/>
        </p:spPr>
        <p:txBody>
          <a:bodyPr wrap="square" lIns="0" tIns="0" rIns="0" bIns="0" rtlCol="0" anchor="ctr"/>
          <a:lstStyle/>
          <a:p>
            <a:pPr algn="ctr" indent="0" marL="0">
              <a:buNone/>
            </a:pPr>
            <a:r>
              <a:rPr lang="en-US" sz="1050" b="1" dirty="0">
                <a:solidFill>
                  <a:srgbClr val="FFFFFF"/>
                </a:solidFill>
              </a:rPr>
              <a:t>為替の影響の分析→経営会議（翌月15日）</a:t>
            </a:r>
            <a:endParaRPr lang="en-US" sz="1050" dirty="0"/>
          </a:p>
        </p:txBody>
      </p:sp>
      <p:sp>
        <p:nvSpPr>
          <p:cNvPr id="35" name="Shape 33"/>
          <p:cNvSpPr/>
          <p:nvPr/>
        </p:nvSpPr>
        <p:spPr>
          <a:xfrm>
            <a:off x="8961120" y="4251960"/>
            <a:ext cx="2606040" cy="365760"/>
          </a:xfrm>
          <a:prstGeom prst="roundRect">
            <a:avLst>
              <a:gd name="adj" fmla="val 15000"/>
            </a:avLst>
          </a:prstGeom>
          <a:solidFill>
            <a:srgbClr val="1F4E78"/>
          </a:solidFill>
          <a:ln w="12700">
            <a:solidFill>
              <a:srgbClr val="1F4E78"/>
            </a:solidFill>
            <a:prstDash val="solid"/>
          </a:ln>
        </p:spPr>
      </p:sp>
      <p:sp>
        <p:nvSpPr>
          <p:cNvPr id="36" name="Text 34"/>
          <p:cNvSpPr txBox="1"/>
          <p:nvPr/>
        </p:nvSpPr>
        <p:spPr>
          <a:xfrm>
            <a:off x="8961120" y="4251960"/>
            <a:ext cx="2606040" cy="365760"/>
          </a:xfrm>
          <a:prstGeom prst="rect">
            <a:avLst/>
          </a:prstGeom>
          <a:noFill/>
          <a:ln/>
        </p:spPr>
        <p:txBody>
          <a:bodyPr wrap="square" lIns="0" tIns="0" rIns="0" bIns="0" rtlCol="0" anchor="ctr"/>
          <a:lstStyle/>
          <a:p>
            <a:pPr algn="ctr" indent="0" marL="0">
              <a:buNone/>
            </a:pPr>
            <a:r>
              <a:rPr lang="en-US" sz="1050" b="1" dirty="0">
                <a:solidFill>
                  <a:srgbClr val="FFFFFF"/>
                </a:solidFill>
              </a:rPr>
              <a:t>為替の影響の分析→経営会議（翌月15日）</a:t>
            </a:r>
            <a:endParaRPr lang="en-US" sz="1050" dirty="0"/>
          </a:p>
        </p:txBody>
      </p:sp>
      <p:sp>
        <p:nvSpPr>
          <p:cNvPr id="37" name="Shape 35"/>
          <p:cNvSpPr/>
          <p:nvPr/>
        </p:nvSpPr>
        <p:spPr>
          <a:xfrm>
            <a:off x="8961120" y="4709160"/>
            <a:ext cx="2606040" cy="365760"/>
          </a:xfrm>
          <a:prstGeom prst="roundRect">
            <a:avLst>
              <a:gd name="adj" fmla="val 15000"/>
            </a:avLst>
          </a:prstGeom>
          <a:solidFill>
            <a:srgbClr val="C46A1A"/>
          </a:solidFill>
          <a:ln w="12700">
            <a:solidFill>
              <a:srgbClr val="C46A1A"/>
            </a:solidFill>
            <a:prstDash val="solid"/>
          </a:ln>
        </p:spPr>
      </p:sp>
      <p:sp>
        <p:nvSpPr>
          <p:cNvPr id="38" name="Text 36"/>
          <p:cNvSpPr txBox="1"/>
          <p:nvPr/>
        </p:nvSpPr>
        <p:spPr>
          <a:xfrm>
            <a:off x="8961120" y="4709160"/>
            <a:ext cx="2606040" cy="365760"/>
          </a:xfrm>
          <a:prstGeom prst="rect">
            <a:avLst/>
          </a:prstGeom>
          <a:noFill/>
          <a:ln/>
        </p:spPr>
        <p:txBody>
          <a:bodyPr wrap="square" lIns="0" tIns="0" rIns="0" bIns="0" rtlCol="0" anchor="ctr"/>
          <a:lstStyle/>
          <a:p>
            <a:pPr algn="ctr" indent="0" marL="0">
              <a:buNone/>
            </a:pPr>
            <a:r>
              <a:rPr lang="en-US" sz="1050" b="1" dirty="0">
                <a:solidFill>
                  <a:srgbClr val="FFFFFF"/>
                </a:solidFill>
              </a:rPr>
              <a:t>予約の効果の確認（予算レート・予約相場・実績）</a:t>
            </a:r>
            <a:endParaRPr lang="en-US" sz="1050" dirty="0"/>
          </a:p>
        </p:txBody>
      </p:sp>
      <p:sp>
        <p:nvSpPr>
          <p:cNvPr id="39" name="Shape 37"/>
          <p:cNvSpPr/>
          <p:nvPr/>
        </p:nvSpPr>
        <p:spPr>
          <a:xfrm>
            <a:off x="8961120" y="5166360"/>
            <a:ext cx="2606040" cy="365760"/>
          </a:xfrm>
          <a:prstGeom prst="roundRect">
            <a:avLst>
              <a:gd name="adj" fmla="val 15000"/>
            </a:avLst>
          </a:prstGeom>
          <a:solidFill>
            <a:srgbClr val="8A4A12"/>
          </a:solidFill>
          <a:ln w="12700">
            <a:solidFill>
              <a:srgbClr val="8A4A12"/>
            </a:solidFill>
            <a:prstDash val="solid"/>
          </a:ln>
        </p:spPr>
      </p:sp>
      <p:sp>
        <p:nvSpPr>
          <p:cNvPr id="40" name="Text 38"/>
          <p:cNvSpPr txBox="1"/>
          <p:nvPr/>
        </p:nvSpPr>
        <p:spPr>
          <a:xfrm>
            <a:off x="8961120" y="5166360"/>
            <a:ext cx="2606040" cy="365760"/>
          </a:xfrm>
          <a:prstGeom prst="rect">
            <a:avLst/>
          </a:prstGeom>
          <a:noFill/>
          <a:ln/>
        </p:spPr>
        <p:txBody>
          <a:bodyPr wrap="square" lIns="0" tIns="0" rIns="0" bIns="0" rtlCol="0" anchor="ctr"/>
          <a:lstStyle/>
          <a:p>
            <a:pPr algn="ctr" indent="0" marL="0">
              <a:buNone/>
            </a:pPr>
            <a:r>
              <a:rPr lang="en-US" sz="1050" b="1" dirty="0">
                <a:solidFill>
                  <a:srgbClr val="FFFFFF"/>
                </a:solidFill>
              </a:rPr>
              <a:t>予算レートを決める（予算編成）</a:t>
            </a:r>
            <a:endParaRPr lang="en-US" sz="1050" dirty="0"/>
          </a:p>
        </p:txBody>
      </p:sp>
      <p:sp>
        <p:nvSpPr>
          <p:cNvPr id="41" name="Text 39"/>
          <p:cNvSpPr txBox="1"/>
          <p:nvPr/>
        </p:nvSpPr>
        <p:spPr>
          <a:xfrm>
            <a:off x="548640" y="5760720"/>
            <a:ext cx="11064240" cy="365760"/>
          </a:xfrm>
          <a:prstGeom prst="rect">
            <a:avLst/>
          </a:prstGeom>
          <a:noFill/>
          <a:ln/>
        </p:spPr>
        <p:txBody>
          <a:bodyPr wrap="square" lIns="0" tIns="0" rIns="0" bIns="0" rtlCol="0" anchor="t"/>
          <a:lstStyle/>
          <a:p>
            <a:pPr indent="0" marL="0">
              <a:buNone/>
            </a:pPr>
            <a:r>
              <a:rPr lang="en-US" sz="1300" b="1" dirty="0">
                <a:solidFill>
                  <a:srgbClr val="8A4A12"/>
                </a:solidFill>
              </a:rPr>
              <a:t>日付は設例の提案。相場を見て予約日を動かさない</a:t>
            </a:r>
            <a:endParaRPr lang="en-US" sz="13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573"/>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nchor="ctr"/>
          <a:lstStyle/>
          <a:p>
            <a:pPr algn="l" indent="0" marL="0">
              <a:buNone/>
            </a:pPr>
            <a:r>
              <a:rPr lang="en-US" sz="3000" b="1" dirty="0">
                <a:solidFill>
                  <a:srgbClr val="1F4E78"/>
                </a:solidFill>
              </a:rPr>
              <a:t>ヘッジ方針：予約残高を目標比率まで、不足分だけ積み上げる</a:t>
            </a:r>
            <a:endParaRPr lang="en-US" sz="3000" dirty="0"/>
          </a:p>
        </p:txBody>
      </p:sp>
      <p:graphicFrame>
        <p:nvGraphicFramePr>
          <p:cNvPr id="3" name="Chart 0" descr=""/>
          <p:cNvGraphicFramePr/>
          <p:nvPr/>
        </p:nvGraphicFramePr>
        <p:xfrm>
          <a:off x="548640" y="1234440"/>
          <a:ext cx="5669280" cy="4206240"/>
        </p:xfrm>
        <a:graphic xmlns:a="http://schemas.openxmlformats.org/drawingml/2006/main">
          <a:graphicData uri="http://schemas.openxmlformats.org/drawingml/2006/chart">
            <c:chart xmlns:c="http://schemas.openxmlformats.org/drawingml/2006/chart" r:id="rId1"/>
          </a:graphicData>
        </a:graphic>
      </p:graphicFrame>
      <p:sp>
        <p:nvSpPr>
          <p:cNvPr id="4" name="p0"/>
          <p:cNvSpPr/>
          <p:nvPr/>
        </p:nvSpPr>
        <p:spPr>
          <a:xfrm>
            <a:off x="6492240" y="1280160"/>
            <a:ext cx="5120640" cy="914400"/>
          </a:xfrm>
          <a:prstGeom prst="roundRect">
            <a:avLst>
              <a:gd name="adj" fmla="val 12000"/>
            </a:avLst>
          </a:prstGeom>
          <a:solidFill>
            <a:srgbClr val="F7FAFD"/>
          </a:solidFill>
          <a:ln w="19050">
            <a:solidFill>
              <a:srgbClr val="1F4E78"/>
            </a:solidFill>
            <a:prstDash val="solid"/>
          </a:ln>
        </p:spPr>
      </p:sp>
      <p:sp>
        <p:nvSpPr>
          <p:cNvPr id="5" name="Shape 2"/>
          <p:cNvSpPr/>
          <p:nvPr/>
        </p:nvSpPr>
        <p:spPr>
          <a:xfrm>
            <a:off x="6629400" y="1481328"/>
            <a:ext cx="457200" cy="457200"/>
          </a:xfrm>
          <a:prstGeom prst="ellipse">
            <a:avLst/>
          </a:prstGeom>
          <a:solidFill>
            <a:srgbClr val="1F4E78"/>
          </a:solidFill>
          <a:ln w="12700">
            <a:solidFill>
              <a:srgbClr val="1F4E78"/>
            </a:solidFill>
            <a:prstDash val="solid"/>
          </a:ln>
        </p:spPr>
      </p:sp>
      <p:sp>
        <p:nvSpPr>
          <p:cNvPr id="6" name="Text 3"/>
          <p:cNvSpPr txBox="1"/>
          <p:nvPr/>
        </p:nvSpPr>
        <p:spPr>
          <a:xfrm>
            <a:off x="6629400" y="1481328"/>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rPr>
              <a:t>1</a:t>
            </a:r>
            <a:endParaRPr lang="en-US" sz="1800" dirty="0"/>
          </a:p>
        </p:txBody>
      </p:sp>
      <p:sp>
        <p:nvSpPr>
          <p:cNvPr id="7" name="Text 4"/>
          <p:cNvSpPr txBox="1"/>
          <p:nvPr/>
        </p:nvSpPr>
        <p:spPr>
          <a:xfrm>
            <a:off x="7223760" y="1325880"/>
            <a:ext cx="4297680" cy="822960"/>
          </a:xfrm>
          <a:prstGeom prst="rect">
            <a:avLst/>
          </a:prstGeom>
          <a:noFill/>
          <a:ln/>
        </p:spPr>
        <p:txBody>
          <a:bodyPr wrap="square" lIns="1016" tIns="1016" rIns="1016" bIns="1016" rtlCol="0" anchor="ctr"/>
          <a:lstStyle/>
          <a:p>
            <a:pPr indent="0" marL="0">
              <a:buNone/>
            </a:pPr>
            <a:r>
              <a:rPr lang="en-US" sz="1500" b="1" dirty="0">
                <a:solidFill>
                  <a:srgbClr val="1F4E78"/>
                </a:solidFill>
              </a:rPr>
              <a:t>毎月同じ日に不足分だけ追加</a:t>
            </a:r>
            <a:endParaRPr lang="en-US" sz="1500" dirty="0"/>
          </a:p>
          <a:p>
            <a:pPr indent="0" marL="0">
              <a:buNone/>
            </a:pPr>
            <a:r>
              <a:rPr lang="en-US" sz="1250" dirty="0">
                <a:solidFill>
                  <a:srgbClr val="1F2A33"/>
                </a:solidFill>
              </a:rPr>
              <a:t>100万ドルの月：3か月前に40万、2か月前と1か月前に20万ずつ。相場の予想で量を変えない</a:t>
            </a:r>
            <a:endParaRPr lang="en-US" sz="1500" dirty="0"/>
          </a:p>
        </p:txBody>
      </p:sp>
      <p:sp>
        <p:nvSpPr>
          <p:cNvPr id="8" name="p1"/>
          <p:cNvSpPr/>
          <p:nvPr/>
        </p:nvSpPr>
        <p:spPr>
          <a:xfrm>
            <a:off x="6492240" y="2331720"/>
            <a:ext cx="5120640" cy="914400"/>
          </a:xfrm>
          <a:prstGeom prst="roundRect">
            <a:avLst>
              <a:gd name="adj" fmla="val 12000"/>
            </a:avLst>
          </a:prstGeom>
          <a:solidFill>
            <a:srgbClr val="F7FAFD"/>
          </a:solidFill>
          <a:ln w="19050">
            <a:solidFill>
              <a:srgbClr val="1F4E78"/>
            </a:solidFill>
            <a:prstDash val="solid"/>
          </a:ln>
        </p:spPr>
      </p:sp>
      <p:sp>
        <p:nvSpPr>
          <p:cNvPr id="9" name="Shape 6"/>
          <p:cNvSpPr/>
          <p:nvPr/>
        </p:nvSpPr>
        <p:spPr>
          <a:xfrm>
            <a:off x="6629400" y="2532888"/>
            <a:ext cx="457200" cy="457200"/>
          </a:xfrm>
          <a:prstGeom prst="ellipse">
            <a:avLst/>
          </a:prstGeom>
          <a:solidFill>
            <a:srgbClr val="1F4E78"/>
          </a:solidFill>
          <a:ln w="12700">
            <a:solidFill>
              <a:srgbClr val="1F4E78"/>
            </a:solidFill>
            <a:prstDash val="solid"/>
          </a:ln>
        </p:spPr>
      </p:sp>
      <p:sp>
        <p:nvSpPr>
          <p:cNvPr id="10" name="Text 7"/>
          <p:cNvSpPr txBox="1"/>
          <p:nvPr/>
        </p:nvSpPr>
        <p:spPr>
          <a:xfrm>
            <a:off x="6629400" y="2532888"/>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rPr>
              <a:t>2</a:t>
            </a:r>
            <a:endParaRPr lang="en-US" sz="1800" dirty="0"/>
          </a:p>
        </p:txBody>
      </p:sp>
      <p:sp>
        <p:nvSpPr>
          <p:cNvPr id="11" name="Text 8"/>
          <p:cNvSpPr txBox="1"/>
          <p:nvPr/>
        </p:nvSpPr>
        <p:spPr>
          <a:xfrm>
            <a:off x="7223760" y="2377440"/>
            <a:ext cx="4297680" cy="822960"/>
          </a:xfrm>
          <a:prstGeom prst="rect">
            <a:avLst/>
          </a:prstGeom>
          <a:noFill/>
          <a:ln/>
        </p:spPr>
        <p:txBody>
          <a:bodyPr wrap="square" lIns="1016" tIns="1016" rIns="1016" bIns="1016" rtlCol="0" anchor="ctr"/>
          <a:lstStyle/>
          <a:p>
            <a:pPr indent="0" marL="0">
              <a:buNone/>
            </a:pPr>
            <a:r>
              <a:rPr lang="en-US" sz="1500" b="1" dirty="0">
                <a:solidFill>
                  <a:srgbClr val="1F4E78"/>
                </a:solidFill>
              </a:rPr>
              <a:t>確度を確かめた分だけ</a:t>
            </a:r>
            <a:endParaRPr lang="en-US" sz="1500" dirty="0"/>
          </a:p>
          <a:p>
            <a:pPr indent="0" marL="0">
              <a:buNone/>
            </a:pPr>
            <a:r>
              <a:rPr lang="en-US" sz="1250" dirty="0">
                <a:solidFill>
                  <a:srgbClr val="1F2A33"/>
                </a:solidFill>
              </a:rPr>
              <a:t>予定の仕入は過去の発注の実績と比べて確度を確認。外れが続く月は比率を下げる</a:t>
            </a:r>
            <a:endParaRPr lang="en-US" sz="1500" dirty="0"/>
          </a:p>
        </p:txBody>
      </p:sp>
      <p:sp>
        <p:nvSpPr>
          <p:cNvPr id="12" name="p2"/>
          <p:cNvSpPr/>
          <p:nvPr/>
        </p:nvSpPr>
        <p:spPr>
          <a:xfrm>
            <a:off x="6492240" y="3383280"/>
            <a:ext cx="5120640" cy="914400"/>
          </a:xfrm>
          <a:prstGeom prst="roundRect">
            <a:avLst>
              <a:gd name="adj" fmla="val 12000"/>
            </a:avLst>
          </a:prstGeom>
          <a:solidFill>
            <a:srgbClr val="F7FAFD"/>
          </a:solidFill>
          <a:ln w="19050">
            <a:solidFill>
              <a:srgbClr val="1F4E78"/>
            </a:solidFill>
            <a:prstDash val="solid"/>
          </a:ln>
        </p:spPr>
      </p:sp>
      <p:sp>
        <p:nvSpPr>
          <p:cNvPr id="13" name="Shape 10"/>
          <p:cNvSpPr/>
          <p:nvPr/>
        </p:nvSpPr>
        <p:spPr>
          <a:xfrm>
            <a:off x="6629400" y="3584448"/>
            <a:ext cx="457200" cy="457200"/>
          </a:xfrm>
          <a:prstGeom prst="ellipse">
            <a:avLst/>
          </a:prstGeom>
          <a:solidFill>
            <a:srgbClr val="1F4E78"/>
          </a:solidFill>
          <a:ln w="12700">
            <a:solidFill>
              <a:srgbClr val="1F4E78"/>
            </a:solidFill>
            <a:prstDash val="solid"/>
          </a:ln>
        </p:spPr>
      </p:sp>
      <p:sp>
        <p:nvSpPr>
          <p:cNvPr id="14" name="Text 11"/>
          <p:cNvSpPr txBox="1"/>
          <p:nvPr/>
        </p:nvSpPr>
        <p:spPr>
          <a:xfrm>
            <a:off x="6629400" y="3584448"/>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rPr>
              <a:t>3</a:t>
            </a:r>
            <a:endParaRPr lang="en-US" sz="1800" dirty="0"/>
          </a:p>
        </p:txBody>
      </p:sp>
      <p:sp>
        <p:nvSpPr>
          <p:cNvPr id="15" name="Text 12"/>
          <p:cNvSpPr txBox="1"/>
          <p:nvPr/>
        </p:nvSpPr>
        <p:spPr>
          <a:xfrm>
            <a:off x="7223760" y="3429000"/>
            <a:ext cx="4297680" cy="822960"/>
          </a:xfrm>
          <a:prstGeom prst="rect">
            <a:avLst/>
          </a:prstGeom>
          <a:noFill/>
          <a:ln/>
        </p:spPr>
        <p:txBody>
          <a:bodyPr wrap="square" lIns="1016" tIns="1016" rIns="1016" bIns="1016" rtlCol="0" anchor="ctr"/>
          <a:lstStyle/>
          <a:p>
            <a:pPr indent="0" marL="0">
              <a:buNone/>
            </a:pPr>
            <a:r>
              <a:rPr lang="en-US" sz="1500" b="1" dirty="0">
                <a:solidFill>
                  <a:srgbClr val="1F4E78"/>
                </a:solidFill>
              </a:rPr>
              <a:t>方針どおりかで評価</a:t>
            </a:r>
            <a:endParaRPr lang="en-US" sz="1500" dirty="0"/>
          </a:p>
          <a:p>
            <a:pPr indent="0" marL="0">
              <a:buNone/>
            </a:pPr>
            <a:r>
              <a:rPr lang="en-US" sz="1250" dirty="0">
                <a:solidFill>
                  <a:srgbClr val="1F2A33"/>
                </a:solidFill>
              </a:rPr>
              <a:t>予約しなかった場合との損得で担当を評価しない</a:t>
            </a:r>
            <a:endParaRPr lang="en-US" sz="1500" dirty="0"/>
          </a:p>
        </p:txBody>
      </p:sp>
      <p:sp>
        <p:nvSpPr>
          <p:cNvPr id="16" name="p3"/>
          <p:cNvSpPr/>
          <p:nvPr/>
        </p:nvSpPr>
        <p:spPr>
          <a:xfrm>
            <a:off x="6492240" y="4434840"/>
            <a:ext cx="5120640" cy="914400"/>
          </a:xfrm>
          <a:prstGeom prst="roundRect">
            <a:avLst>
              <a:gd name="adj" fmla="val 12000"/>
            </a:avLst>
          </a:prstGeom>
          <a:solidFill>
            <a:srgbClr val="F7FAFD"/>
          </a:solidFill>
          <a:ln w="19050">
            <a:solidFill>
              <a:srgbClr val="1F4E78"/>
            </a:solidFill>
            <a:prstDash val="solid"/>
          </a:ln>
        </p:spPr>
      </p:sp>
      <p:sp>
        <p:nvSpPr>
          <p:cNvPr id="17" name="Shape 14"/>
          <p:cNvSpPr/>
          <p:nvPr/>
        </p:nvSpPr>
        <p:spPr>
          <a:xfrm>
            <a:off x="6629400" y="4636008"/>
            <a:ext cx="457200" cy="457200"/>
          </a:xfrm>
          <a:prstGeom prst="ellipse">
            <a:avLst/>
          </a:prstGeom>
          <a:solidFill>
            <a:srgbClr val="1F4E78"/>
          </a:solidFill>
          <a:ln w="12700">
            <a:solidFill>
              <a:srgbClr val="1F4E78"/>
            </a:solidFill>
            <a:prstDash val="solid"/>
          </a:ln>
        </p:spPr>
      </p:sp>
      <p:sp>
        <p:nvSpPr>
          <p:cNvPr id="18" name="Text 15"/>
          <p:cNvSpPr txBox="1"/>
          <p:nvPr/>
        </p:nvSpPr>
        <p:spPr>
          <a:xfrm>
            <a:off x="6629400" y="4636008"/>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rPr>
              <a:t>4</a:t>
            </a:r>
            <a:endParaRPr lang="en-US" sz="1800" dirty="0"/>
          </a:p>
        </p:txBody>
      </p:sp>
      <p:sp>
        <p:nvSpPr>
          <p:cNvPr id="19" name="Text 16"/>
          <p:cNvSpPr txBox="1"/>
          <p:nvPr/>
        </p:nvSpPr>
        <p:spPr>
          <a:xfrm>
            <a:off x="7223760" y="4480560"/>
            <a:ext cx="4297680" cy="822960"/>
          </a:xfrm>
          <a:prstGeom prst="rect">
            <a:avLst/>
          </a:prstGeom>
          <a:noFill/>
          <a:ln/>
        </p:spPr>
        <p:txBody>
          <a:bodyPr wrap="square" lIns="1016" tIns="1016" rIns="1016" bIns="1016" rtlCol="0" anchor="ctr"/>
          <a:lstStyle/>
          <a:p>
            <a:pPr indent="0" marL="0">
              <a:buNone/>
            </a:pPr>
            <a:r>
              <a:rPr lang="en-US" sz="1500" b="1" dirty="0">
                <a:solidFill>
                  <a:srgbClr val="1F4E78"/>
                </a:solidFill>
              </a:rPr>
              <a:t>方針書が処理の前提</a:t>
            </a:r>
            <a:endParaRPr lang="en-US" sz="1500" dirty="0"/>
          </a:p>
          <a:p>
            <a:pPr indent="0" marL="0">
              <a:buNone/>
            </a:pPr>
            <a:r>
              <a:rPr lang="en-US" sz="1250" dirty="0">
                <a:solidFill>
                  <a:srgbClr val="1F2A33"/>
                </a:solidFill>
              </a:rPr>
              <a:t>振当処理は、方針に従った予約だと取引のときに示せることが要件。過去の予約も約定時の記録で確認</a:t>
            </a:r>
            <a:endParaRPr lang="en-US" sz="1500" dirty="0"/>
          </a:p>
        </p:txBody>
      </p:sp>
      <p:sp>
        <p:nvSpPr>
          <p:cNvPr id="20" name="Text 17"/>
          <p:cNvSpPr txBox="1"/>
          <p:nvPr/>
        </p:nvSpPr>
        <p:spPr>
          <a:xfrm>
            <a:off x="548640" y="5669280"/>
            <a:ext cx="11064240" cy="411480"/>
          </a:xfrm>
          <a:prstGeom prst="rect">
            <a:avLst/>
          </a:prstGeom>
          <a:noFill/>
          <a:ln/>
        </p:spPr>
        <p:txBody>
          <a:bodyPr wrap="square" lIns="1016" tIns="1016" rIns="1016" bIns="1016" rtlCol="0" anchor="t"/>
          <a:lstStyle/>
          <a:p>
            <a:pPr indent="0" marL="0">
              <a:buNone/>
            </a:pPr>
            <a:r>
              <a:rPr lang="en-US" sz="1400" b="1" dirty="0">
                <a:solidFill>
                  <a:srgbClr val="8A4A12"/>
                </a:solidFill>
              </a:rPr>
              <a:t>子会社への投資（純資産600万ドル）は今はヘッジしない。純資産1,000万ドル超で検討</a:t>
            </a:r>
            <a:endParaRPr lang="en-US" sz="14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573"/>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nchor="ctr"/>
          <a:lstStyle/>
          <a:p>
            <a:pPr algn="l" indent="0" marL="0">
              <a:buNone/>
            </a:pPr>
            <a:r>
              <a:rPr lang="en-US" sz="3000" b="1" dirty="0">
                <a:solidFill>
                  <a:srgbClr val="1F4E78"/>
                </a:solidFill>
              </a:rPr>
              <a:t>積み上げ方：輸入100万ドルに、3回に分けて予約する</a:t>
            </a:r>
            <a:endParaRPr lang="en-US" sz="3000" dirty="0"/>
          </a:p>
        </p:txBody>
      </p:sp>
      <p:graphicFrame>
        <p:nvGraphicFramePr>
          <p:cNvPr id="3" name="Chart 0" descr=""/>
          <p:cNvGraphicFramePr/>
          <p:nvPr/>
        </p:nvGraphicFramePr>
        <p:xfrm>
          <a:off x="548640" y="1234440"/>
          <a:ext cx="6035040" cy="4297680"/>
        </p:xfrm>
        <a:graphic xmlns:a="http://schemas.openxmlformats.org/drawingml/2006/main">
          <a:graphicData uri="http://schemas.openxmlformats.org/drawingml/2006/chart">
            <c:chart xmlns:c="http://schemas.openxmlformats.org/drawingml/2006/chart" r:id="rId1"/>
          </a:graphicData>
        </a:graphic>
      </p:graphicFrame>
      <p:sp>
        <p:nvSpPr>
          <p:cNvPr id="4" name="f"/>
          <p:cNvSpPr/>
          <p:nvPr/>
        </p:nvSpPr>
        <p:spPr>
          <a:xfrm>
            <a:off x="6858000" y="1280160"/>
            <a:ext cx="4754880" cy="1234440"/>
          </a:xfrm>
          <a:prstGeom prst="roundRect">
            <a:avLst>
              <a:gd name="adj" fmla="val 8889"/>
            </a:avLst>
          </a:prstGeom>
          <a:solidFill>
            <a:srgbClr val="FFF8F1"/>
          </a:solidFill>
          <a:ln w="19050">
            <a:solidFill>
              <a:srgbClr val="C46A1A"/>
            </a:solidFill>
            <a:prstDash val="solid"/>
          </a:ln>
        </p:spPr>
      </p:sp>
      <p:sp>
        <p:nvSpPr>
          <p:cNvPr id="5" name="Text 2"/>
          <p:cNvSpPr txBox="1"/>
          <p:nvPr/>
        </p:nvSpPr>
        <p:spPr>
          <a:xfrm>
            <a:off x="6995160" y="1344168"/>
            <a:ext cx="4480560" cy="1097280"/>
          </a:xfrm>
          <a:prstGeom prst="rect">
            <a:avLst/>
          </a:prstGeom>
          <a:noFill/>
          <a:ln/>
        </p:spPr>
        <p:txBody>
          <a:bodyPr wrap="square" lIns="1016" tIns="1016" rIns="1016" bIns="1016" rtlCol="0" anchor="ctr"/>
          <a:lstStyle/>
          <a:p>
            <a:pPr indent="0" marL="0">
              <a:buNone/>
            </a:pPr>
            <a:r>
              <a:rPr lang="en-US" sz="1500" b="1" dirty="0">
                <a:solidFill>
                  <a:srgbClr val="8A4A12"/>
                </a:solidFill>
              </a:rPr>
              <a:t>追加予約の額</a:t>
            </a:r>
            <a:endParaRPr lang="en-US" sz="1500" dirty="0"/>
          </a:p>
          <a:p>
            <a:pPr indent="0" marL="0">
              <a:buNone/>
            </a:pPr>
            <a:r>
              <a:rPr lang="en-US" sz="1600" b="1" dirty="0">
                <a:solidFill>
                  <a:srgbClr val="1F2A33"/>
                </a:solidFill>
              </a:rPr>
              <a:t>発注予定 × 目標比率 − それまでの予約残高</a:t>
            </a:r>
            <a:endParaRPr lang="en-US" sz="1500" dirty="0"/>
          </a:p>
        </p:txBody>
      </p:sp>
      <p:sp>
        <p:nvSpPr>
          <p:cNvPr id="6" name="c0"/>
          <p:cNvSpPr/>
          <p:nvPr/>
        </p:nvSpPr>
        <p:spPr>
          <a:xfrm>
            <a:off x="6858000" y="2697480"/>
            <a:ext cx="4754880" cy="868680"/>
          </a:xfrm>
          <a:prstGeom prst="roundRect">
            <a:avLst>
              <a:gd name="adj" fmla="val 12632"/>
            </a:avLst>
          </a:prstGeom>
          <a:solidFill>
            <a:srgbClr val="FFFFFF"/>
          </a:solidFill>
          <a:ln w="19050">
            <a:solidFill>
              <a:srgbClr val="1E7A4C"/>
            </a:solidFill>
            <a:prstDash val="solid"/>
          </a:ln>
        </p:spPr>
      </p:sp>
      <p:sp>
        <p:nvSpPr>
          <p:cNvPr id="7" name="Text 4"/>
          <p:cNvSpPr txBox="1"/>
          <p:nvPr/>
        </p:nvSpPr>
        <p:spPr>
          <a:xfrm>
            <a:off x="6995160" y="2724912"/>
            <a:ext cx="4480560" cy="822960"/>
          </a:xfrm>
          <a:prstGeom prst="rect">
            <a:avLst/>
          </a:prstGeom>
          <a:noFill/>
          <a:ln/>
        </p:spPr>
        <p:txBody>
          <a:bodyPr wrap="square" lIns="1016" tIns="1016" rIns="1016" bIns="1016" rtlCol="0" anchor="ctr"/>
          <a:lstStyle/>
          <a:p>
            <a:pPr indent="0" marL="0">
              <a:buNone/>
            </a:pPr>
            <a:r>
              <a:rPr lang="en-US" sz="1400" b="1" dirty="0">
                <a:solidFill>
                  <a:srgbClr val="1E7A4C"/>
                </a:solidFill>
              </a:rPr>
              <a:t>発注予定が120万ドルに増えた</a:t>
            </a:r>
            <a:endParaRPr lang="en-US" sz="1500" dirty="0"/>
          </a:p>
          <a:p>
            <a:pPr indent="0" marL="0">
              <a:buNone/>
            </a:pPr>
            <a:r>
              <a:rPr lang="en-US" sz="1200" dirty="0">
                <a:solidFill>
                  <a:srgbClr val="1F2A33"/>
                </a:solidFill>
              </a:rPr>
              <a:t>1か月前：120×80%−60＝36万ドルを追加</a:t>
            </a:r>
            <a:endParaRPr lang="en-US" sz="1500" dirty="0"/>
          </a:p>
        </p:txBody>
      </p:sp>
      <p:sp>
        <p:nvSpPr>
          <p:cNvPr id="8" name="c1"/>
          <p:cNvSpPr/>
          <p:nvPr/>
        </p:nvSpPr>
        <p:spPr>
          <a:xfrm>
            <a:off x="6858000" y="3703320"/>
            <a:ext cx="4754880" cy="868680"/>
          </a:xfrm>
          <a:prstGeom prst="roundRect">
            <a:avLst>
              <a:gd name="adj" fmla="val 12632"/>
            </a:avLst>
          </a:prstGeom>
          <a:solidFill>
            <a:srgbClr val="FFFFFF"/>
          </a:solidFill>
          <a:ln w="19050">
            <a:solidFill>
              <a:srgbClr val="B0392E"/>
            </a:solidFill>
            <a:prstDash val="solid"/>
          </a:ln>
        </p:spPr>
      </p:sp>
      <p:sp>
        <p:nvSpPr>
          <p:cNvPr id="9" name="Text 6"/>
          <p:cNvSpPr txBox="1"/>
          <p:nvPr/>
        </p:nvSpPr>
        <p:spPr>
          <a:xfrm>
            <a:off x="6995160" y="3730752"/>
            <a:ext cx="4480560" cy="822960"/>
          </a:xfrm>
          <a:prstGeom prst="rect">
            <a:avLst/>
          </a:prstGeom>
          <a:noFill/>
          <a:ln/>
        </p:spPr>
        <p:txBody>
          <a:bodyPr wrap="square" lIns="1016" tIns="1016" rIns="1016" bIns="1016" rtlCol="0" anchor="ctr"/>
          <a:lstStyle/>
          <a:p>
            <a:pPr indent="0" marL="0">
              <a:buNone/>
            </a:pPr>
            <a:r>
              <a:rPr lang="en-US" sz="1400" b="1" dirty="0">
                <a:solidFill>
                  <a:srgbClr val="B0392E"/>
                </a:solidFill>
              </a:rPr>
              <a:t>発注予定が70万ドルに減った</a:t>
            </a:r>
            <a:endParaRPr lang="en-US" sz="1500" dirty="0"/>
          </a:p>
          <a:p>
            <a:pPr indent="0" marL="0">
              <a:buNone/>
            </a:pPr>
            <a:r>
              <a:rPr lang="en-US" sz="1200" dirty="0">
                <a:solidFill>
                  <a:srgbClr val="1F2A33"/>
                </a:solidFill>
              </a:rPr>
              <a:t>1か月前：70×80%＝56万 ＜ 残高60万 → 追加しない。上回った分は台帳で管理し、経理が処理を確かめる</a:t>
            </a:r>
            <a:endParaRPr lang="en-US" sz="1500" dirty="0"/>
          </a:p>
        </p:txBody>
      </p:sp>
      <p:sp>
        <p:nvSpPr>
          <p:cNvPr id="10" name="c2"/>
          <p:cNvSpPr/>
          <p:nvPr/>
        </p:nvSpPr>
        <p:spPr>
          <a:xfrm>
            <a:off x="6858000" y="4709160"/>
            <a:ext cx="4754880" cy="868680"/>
          </a:xfrm>
          <a:prstGeom prst="roundRect">
            <a:avLst>
              <a:gd name="adj" fmla="val 12632"/>
            </a:avLst>
          </a:prstGeom>
          <a:solidFill>
            <a:srgbClr val="FFFFFF"/>
          </a:solidFill>
          <a:ln w="19050">
            <a:solidFill>
              <a:srgbClr val="1F4E78"/>
            </a:solidFill>
            <a:prstDash val="solid"/>
          </a:ln>
        </p:spPr>
      </p:sp>
      <p:sp>
        <p:nvSpPr>
          <p:cNvPr id="11" name="Text 8"/>
          <p:cNvSpPr txBox="1"/>
          <p:nvPr/>
        </p:nvSpPr>
        <p:spPr>
          <a:xfrm>
            <a:off x="6995160" y="4736592"/>
            <a:ext cx="4480560" cy="822960"/>
          </a:xfrm>
          <a:prstGeom prst="rect">
            <a:avLst/>
          </a:prstGeom>
          <a:noFill/>
          <a:ln/>
        </p:spPr>
        <p:txBody>
          <a:bodyPr wrap="square" lIns="1016" tIns="1016" rIns="1016" bIns="1016" rtlCol="0" anchor="ctr"/>
          <a:lstStyle/>
          <a:p>
            <a:pPr indent="0" marL="0">
              <a:buNone/>
            </a:pPr>
            <a:r>
              <a:rPr lang="en-US" sz="1400" b="1" dirty="0">
                <a:solidFill>
                  <a:srgbClr val="1F4E78"/>
                </a:solidFill>
              </a:rPr>
              <a:t>毎月の比率で新しく予約しない</a:t>
            </a:r>
            <a:endParaRPr lang="en-US" sz="1500" dirty="0"/>
          </a:p>
          <a:p>
            <a:pPr indent="0" marL="0">
              <a:buNone/>
            </a:pPr>
            <a:r>
              <a:rPr lang="en-US" sz="1200" dirty="0">
                <a:solidFill>
                  <a:srgbClr val="1F2A33"/>
                </a:solidFill>
              </a:rPr>
              <a:t>同じ取引に予約が重なるのを防ぐ</a:t>
            </a:r>
            <a:endParaRPr lang="en-US" sz="15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573"/>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nchor="ctr"/>
          <a:lstStyle/>
          <a:p>
            <a:pPr algn="l" indent="0" marL="0">
              <a:buNone/>
            </a:pPr>
            <a:r>
              <a:rPr lang="en-US" sz="3000" b="1" dirty="0">
                <a:solidFill>
                  <a:srgbClr val="1F4E78"/>
                </a:solidFill>
              </a:rPr>
              <a:t>会計への出方：予約を付けた時期で、出る場所が変わる</a:t>
            </a:r>
            <a:endParaRPr lang="en-US" sz="3000" dirty="0"/>
          </a:p>
        </p:txBody>
      </p:sp>
      <p:sp>
        <p:nvSpPr>
          <p:cNvPr id="3" name="l0"/>
          <p:cNvSpPr/>
          <p:nvPr/>
        </p:nvSpPr>
        <p:spPr>
          <a:xfrm>
            <a:off x="548640" y="1325880"/>
            <a:ext cx="2194560" cy="1188720"/>
          </a:xfrm>
          <a:prstGeom prst="roundRect">
            <a:avLst>
              <a:gd name="adj" fmla="val 9231"/>
            </a:avLst>
          </a:prstGeom>
          <a:solidFill>
            <a:srgbClr val="FFFFFF"/>
          </a:solidFill>
          <a:ln w="19050">
            <a:solidFill>
              <a:srgbClr val="1E7A4C"/>
            </a:solidFill>
            <a:prstDash val="solid"/>
          </a:ln>
        </p:spPr>
      </p:sp>
      <p:sp>
        <p:nvSpPr>
          <p:cNvPr id="4" name="Text 2"/>
          <p:cNvSpPr txBox="1"/>
          <p:nvPr/>
        </p:nvSpPr>
        <p:spPr>
          <a:xfrm>
            <a:off x="594360" y="1325880"/>
            <a:ext cx="2103120" cy="1188720"/>
          </a:xfrm>
          <a:prstGeom prst="rect">
            <a:avLst/>
          </a:prstGeom>
          <a:noFill/>
          <a:ln/>
        </p:spPr>
        <p:txBody>
          <a:bodyPr wrap="square" lIns="1016" tIns="1016" rIns="1016" bIns="1016" rtlCol="0" anchor="ctr"/>
          <a:lstStyle/>
          <a:p>
            <a:pPr algn="ctr" indent="0" marL="0">
              <a:buNone/>
            </a:pPr>
            <a:r>
              <a:rPr lang="en-US" sz="1500" b="1" dirty="0">
                <a:solidFill>
                  <a:srgbClr val="1E7A4C"/>
                </a:solidFill>
              </a:rPr>
              <a:t>取引の前に予約</a:t>
            </a:r>
            <a:endParaRPr lang="en-US" sz="1500" dirty="0"/>
          </a:p>
          <a:p>
            <a:pPr algn="ctr" indent="0" marL="0">
              <a:buNone/>
            </a:pPr>
            <a:r>
              <a:rPr lang="en-US" sz="1250" dirty="0">
                <a:solidFill>
                  <a:srgbClr val="5A6573"/>
                </a:solidFill>
              </a:rPr>
              <a:t>予定の仕入</a:t>
            </a:r>
            <a:endParaRPr lang="en-US" sz="1500" dirty="0"/>
          </a:p>
        </p:txBody>
      </p:sp>
      <p:sp>
        <p:nvSpPr>
          <p:cNvPr id="5" name="Shape 3"/>
          <p:cNvSpPr/>
          <p:nvPr/>
        </p:nvSpPr>
        <p:spPr>
          <a:xfrm>
            <a:off x="2834640" y="1709928"/>
            <a:ext cx="411480" cy="411480"/>
          </a:xfrm>
          <a:prstGeom prst="rightArrow">
            <a:avLst/>
          </a:prstGeom>
          <a:solidFill>
            <a:srgbClr val="C9D1DB"/>
          </a:solidFill>
          <a:ln w="12700">
            <a:solidFill>
              <a:srgbClr val="C9D1DB"/>
            </a:solidFill>
            <a:prstDash val="solid"/>
          </a:ln>
        </p:spPr>
      </p:sp>
      <p:sp>
        <p:nvSpPr>
          <p:cNvPr id="6" name="m00"/>
          <p:cNvSpPr/>
          <p:nvPr/>
        </p:nvSpPr>
        <p:spPr>
          <a:xfrm>
            <a:off x="3383280" y="1325880"/>
            <a:ext cx="2377440" cy="1188720"/>
          </a:xfrm>
          <a:prstGeom prst="roundRect">
            <a:avLst>
              <a:gd name="adj" fmla="val 9231"/>
            </a:avLst>
          </a:prstGeom>
          <a:solidFill>
            <a:srgbClr val="F7FAFD"/>
          </a:solidFill>
          <a:ln w="19050">
            <a:solidFill>
              <a:srgbClr val="C9D1DB"/>
            </a:solidFill>
            <a:prstDash val="solid"/>
          </a:ln>
        </p:spPr>
      </p:sp>
      <p:sp>
        <p:nvSpPr>
          <p:cNvPr id="7" name="Text 5"/>
          <p:cNvSpPr txBox="1"/>
          <p:nvPr/>
        </p:nvSpPr>
        <p:spPr>
          <a:xfrm>
            <a:off x="3383280" y="1325880"/>
            <a:ext cx="2377440" cy="1188720"/>
          </a:xfrm>
          <a:prstGeom prst="rect">
            <a:avLst/>
          </a:prstGeom>
          <a:noFill/>
          <a:ln/>
        </p:spPr>
        <p:txBody>
          <a:bodyPr wrap="square" lIns="1016" tIns="1016" rIns="1016" bIns="1016" rtlCol="0" anchor="ctr"/>
          <a:lstStyle/>
          <a:p>
            <a:pPr algn="ctr" indent="0" marL="0">
              <a:buNone/>
            </a:pPr>
            <a:r>
              <a:rPr lang="en-US" sz="1300" dirty="0">
                <a:solidFill>
                  <a:srgbClr val="1F2A33"/>
                </a:solidFill>
              </a:rPr>
              <a:t>決算をまたげば</a:t>
            </a:r>
            <a:endParaRPr lang="en-US" sz="1300" dirty="0"/>
          </a:p>
          <a:p>
            <a:pPr algn="ctr" indent="0" marL="0">
              <a:buNone/>
            </a:pPr>
            <a:r>
              <a:rPr lang="en-US" sz="1300" dirty="0">
                <a:solidFill>
                  <a:srgbClr val="1F2A33"/>
                </a:solidFill>
              </a:rPr>
              <a:t>繰延ヘッジ損益（純資産）</a:t>
            </a:r>
            <a:endParaRPr lang="en-US" sz="1300" dirty="0"/>
          </a:p>
        </p:txBody>
      </p:sp>
      <p:sp>
        <p:nvSpPr>
          <p:cNvPr id="8" name="Shape 6"/>
          <p:cNvSpPr/>
          <p:nvPr/>
        </p:nvSpPr>
        <p:spPr>
          <a:xfrm>
            <a:off x="5779008" y="1709928"/>
            <a:ext cx="182880" cy="411480"/>
          </a:xfrm>
          <a:prstGeom prst="rightArrow">
            <a:avLst/>
          </a:prstGeom>
          <a:solidFill>
            <a:srgbClr val="C9D1DB"/>
          </a:solidFill>
          <a:ln w="12700">
            <a:solidFill>
              <a:srgbClr val="C9D1DB"/>
            </a:solidFill>
            <a:prstDash val="solid"/>
          </a:ln>
        </p:spPr>
      </p:sp>
      <p:sp>
        <p:nvSpPr>
          <p:cNvPr id="9" name="m01"/>
          <p:cNvSpPr/>
          <p:nvPr/>
        </p:nvSpPr>
        <p:spPr>
          <a:xfrm>
            <a:off x="5989320" y="1325880"/>
            <a:ext cx="2377440" cy="1188720"/>
          </a:xfrm>
          <a:prstGeom prst="roundRect">
            <a:avLst>
              <a:gd name="adj" fmla="val 9231"/>
            </a:avLst>
          </a:prstGeom>
          <a:solidFill>
            <a:srgbClr val="F7FAFD"/>
          </a:solidFill>
          <a:ln w="19050">
            <a:solidFill>
              <a:srgbClr val="C9D1DB"/>
            </a:solidFill>
            <a:prstDash val="solid"/>
          </a:ln>
        </p:spPr>
      </p:sp>
      <p:sp>
        <p:nvSpPr>
          <p:cNvPr id="10" name="Text 8"/>
          <p:cNvSpPr txBox="1"/>
          <p:nvPr/>
        </p:nvSpPr>
        <p:spPr>
          <a:xfrm>
            <a:off x="5989320" y="1325880"/>
            <a:ext cx="2377440" cy="1188720"/>
          </a:xfrm>
          <a:prstGeom prst="rect">
            <a:avLst/>
          </a:prstGeom>
          <a:noFill/>
          <a:ln/>
        </p:spPr>
        <p:txBody>
          <a:bodyPr wrap="square" lIns="1016" tIns="1016" rIns="1016" bIns="1016" rtlCol="0" anchor="ctr"/>
          <a:lstStyle/>
          <a:p>
            <a:pPr algn="ctr" indent="0" marL="0">
              <a:buNone/>
            </a:pPr>
            <a:r>
              <a:rPr lang="en-US" sz="1300" dirty="0">
                <a:solidFill>
                  <a:srgbClr val="1F2A33"/>
                </a:solidFill>
              </a:rPr>
              <a:t>仕入を予約相場の</a:t>
            </a:r>
            <a:endParaRPr lang="en-US" sz="1300" dirty="0"/>
          </a:p>
          <a:p>
            <a:pPr algn="ctr" indent="0" marL="0">
              <a:buNone/>
            </a:pPr>
            <a:r>
              <a:rPr lang="en-US" sz="1300" dirty="0">
                <a:solidFill>
                  <a:srgbClr val="1F2A33"/>
                </a:solidFill>
              </a:rPr>
              <a:t>円換算額で計上</a:t>
            </a:r>
            <a:endParaRPr lang="en-US" sz="1300" dirty="0"/>
          </a:p>
        </p:txBody>
      </p:sp>
      <p:sp>
        <p:nvSpPr>
          <p:cNvPr id="11" name="Shape 9"/>
          <p:cNvSpPr/>
          <p:nvPr/>
        </p:nvSpPr>
        <p:spPr>
          <a:xfrm>
            <a:off x="8503920" y="1709928"/>
            <a:ext cx="411480" cy="411480"/>
          </a:xfrm>
          <a:prstGeom prst="rightArrow">
            <a:avLst/>
          </a:prstGeom>
          <a:solidFill>
            <a:srgbClr val="C9D1DB"/>
          </a:solidFill>
          <a:ln w="12700">
            <a:solidFill>
              <a:srgbClr val="C9D1DB"/>
            </a:solidFill>
            <a:prstDash val="solid"/>
          </a:ln>
        </p:spPr>
      </p:sp>
      <p:sp>
        <p:nvSpPr>
          <p:cNvPr id="12" name="o0"/>
          <p:cNvSpPr/>
          <p:nvPr/>
        </p:nvSpPr>
        <p:spPr>
          <a:xfrm>
            <a:off x="9006840" y="1325880"/>
            <a:ext cx="2606040" cy="1188720"/>
          </a:xfrm>
          <a:prstGeom prst="roundRect">
            <a:avLst>
              <a:gd name="adj" fmla="val 9231"/>
            </a:avLst>
          </a:prstGeom>
          <a:solidFill>
            <a:srgbClr val="1E7A4C"/>
          </a:solidFill>
          <a:ln w="19050">
            <a:solidFill>
              <a:srgbClr val="1E7A4C"/>
            </a:solidFill>
            <a:prstDash val="solid"/>
          </a:ln>
        </p:spPr>
      </p:sp>
      <p:sp>
        <p:nvSpPr>
          <p:cNvPr id="13" name="Text 11"/>
          <p:cNvSpPr txBox="1"/>
          <p:nvPr/>
        </p:nvSpPr>
        <p:spPr>
          <a:xfrm>
            <a:off x="9006840" y="1325880"/>
            <a:ext cx="2606040" cy="1188720"/>
          </a:xfrm>
          <a:prstGeom prst="rect">
            <a:avLst/>
          </a:prstGeom>
          <a:noFill/>
          <a:ln/>
        </p:spPr>
        <p:txBody>
          <a:bodyPr wrap="square" lIns="1016" tIns="1016" rIns="1016" bIns="1016" rtlCol="0" anchor="ctr"/>
          <a:lstStyle/>
          <a:p>
            <a:pPr algn="ctr" indent="0" marL="0">
              <a:buNone/>
            </a:pPr>
            <a:r>
              <a:rPr lang="en-US" sz="1500" b="1" dirty="0">
                <a:solidFill>
                  <a:srgbClr val="FFFFFF"/>
                </a:solidFill>
              </a:rPr>
              <a:t>原価</a:t>
            </a:r>
            <a:endParaRPr lang="en-US" sz="1500" dirty="0"/>
          </a:p>
        </p:txBody>
      </p:sp>
      <p:sp>
        <p:nvSpPr>
          <p:cNvPr id="14" name="l1"/>
          <p:cNvSpPr/>
          <p:nvPr/>
        </p:nvSpPr>
        <p:spPr>
          <a:xfrm>
            <a:off x="548640" y="2788920"/>
            <a:ext cx="2194560" cy="1188720"/>
          </a:xfrm>
          <a:prstGeom prst="roundRect">
            <a:avLst>
              <a:gd name="adj" fmla="val 9231"/>
            </a:avLst>
          </a:prstGeom>
          <a:solidFill>
            <a:srgbClr val="FFFFFF"/>
          </a:solidFill>
          <a:ln w="19050">
            <a:solidFill>
              <a:srgbClr val="C46A1A"/>
            </a:solidFill>
            <a:prstDash val="solid"/>
          </a:ln>
        </p:spPr>
      </p:sp>
      <p:sp>
        <p:nvSpPr>
          <p:cNvPr id="15" name="Text 13"/>
          <p:cNvSpPr txBox="1"/>
          <p:nvPr/>
        </p:nvSpPr>
        <p:spPr>
          <a:xfrm>
            <a:off x="594360" y="2788920"/>
            <a:ext cx="2103120" cy="1188720"/>
          </a:xfrm>
          <a:prstGeom prst="rect">
            <a:avLst/>
          </a:prstGeom>
          <a:noFill/>
          <a:ln/>
        </p:spPr>
        <p:txBody>
          <a:bodyPr wrap="square" lIns="1016" tIns="1016" rIns="1016" bIns="1016" rtlCol="0" anchor="ctr"/>
          <a:lstStyle/>
          <a:p>
            <a:pPr algn="ctr" indent="0" marL="0">
              <a:buNone/>
            </a:pPr>
            <a:r>
              <a:rPr lang="en-US" sz="1500" b="1" dirty="0">
                <a:solidFill>
                  <a:srgbClr val="C46A1A"/>
                </a:solidFill>
              </a:rPr>
              <a:t>取引の後に予約</a:t>
            </a:r>
            <a:endParaRPr lang="en-US" sz="1500" dirty="0"/>
          </a:p>
          <a:p>
            <a:pPr algn="ctr" indent="0" marL="0">
              <a:buNone/>
            </a:pPr>
            <a:r>
              <a:rPr lang="en-US" sz="1250" dirty="0">
                <a:solidFill>
                  <a:srgbClr val="5A6573"/>
                </a:solidFill>
              </a:rPr>
              <a:t>計上済みの買掛金</a:t>
            </a:r>
            <a:endParaRPr lang="en-US" sz="1500" dirty="0"/>
          </a:p>
        </p:txBody>
      </p:sp>
      <p:sp>
        <p:nvSpPr>
          <p:cNvPr id="16" name="Shape 14"/>
          <p:cNvSpPr/>
          <p:nvPr/>
        </p:nvSpPr>
        <p:spPr>
          <a:xfrm>
            <a:off x="2834640" y="3172968"/>
            <a:ext cx="411480" cy="411480"/>
          </a:xfrm>
          <a:prstGeom prst="rightArrow">
            <a:avLst/>
          </a:prstGeom>
          <a:solidFill>
            <a:srgbClr val="C9D1DB"/>
          </a:solidFill>
          <a:ln w="12700">
            <a:solidFill>
              <a:srgbClr val="C9D1DB"/>
            </a:solidFill>
            <a:prstDash val="solid"/>
          </a:ln>
        </p:spPr>
      </p:sp>
      <p:sp>
        <p:nvSpPr>
          <p:cNvPr id="17" name="m10"/>
          <p:cNvSpPr/>
          <p:nvPr/>
        </p:nvSpPr>
        <p:spPr>
          <a:xfrm>
            <a:off x="3383280" y="2788920"/>
            <a:ext cx="2377440" cy="1188720"/>
          </a:xfrm>
          <a:prstGeom prst="roundRect">
            <a:avLst>
              <a:gd name="adj" fmla="val 9231"/>
            </a:avLst>
          </a:prstGeom>
          <a:solidFill>
            <a:srgbClr val="F7FAFD"/>
          </a:solidFill>
          <a:ln w="19050">
            <a:solidFill>
              <a:srgbClr val="C9D1DB"/>
            </a:solidFill>
            <a:prstDash val="solid"/>
          </a:ln>
        </p:spPr>
      </p:sp>
      <p:sp>
        <p:nvSpPr>
          <p:cNvPr id="18" name="Text 16"/>
          <p:cNvSpPr txBox="1"/>
          <p:nvPr/>
        </p:nvSpPr>
        <p:spPr>
          <a:xfrm>
            <a:off x="3383280" y="2788920"/>
            <a:ext cx="2377440" cy="1188720"/>
          </a:xfrm>
          <a:prstGeom prst="rect">
            <a:avLst/>
          </a:prstGeom>
          <a:noFill/>
          <a:ln/>
        </p:spPr>
        <p:txBody>
          <a:bodyPr wrap="square" lIns="1016" tIns="1016" rIns="1016" bIns="1016" rtlCol="0" anchor="ctr"/>
          <a:lstStyle/>
          <a:p>
            <a:pPr algn="ctr" indent="0" marL="0">
              <a:buNone/>
            </a:pPr>
            <a:r>
              <a:rPr lang="en-US" sz="1300" dirty="0">
                <a:solidFill>
                  <a:srgbClr val="1F2A33"/>
                </a:solidFill>
              </a:rPr>
              <a:t>直々差額：</a:t>
            </a:r>
            <a:endParaRPr lang="en-US" sz="1300" dirty="0"/>
          </a:p>
          <a:p>
            <a:pPr algn="ctr" indent="0" marL="0">
              <a:buNone/>
            </a:pPr>
            <a:r>
              <a:rPr lang="en-US" sz="1300" dirty="0">
                <a:solidFill>
                  <a:srgbClr val="1F2A33"/>
                </a:solidFill>
              </a:rPr>
              <a:t>予約した期の損益</a:t>
            </a:r>
            <a:endParaRPr lang="en-US" sz="1300" dirty="0"/>
          </a:p>
        </p:txBody>
      </p:sp>
      <p:sp>
        <p:nvSpPr>
          <p:cNvPr id="19" name="Shape 17"/>
          <p:cNvSpPr/>
          <p:nvPr/>
        </p:nvSpPr>
        <p:spPr>
          <a:xfrm>
            <a:off x="5779008" y="3172968"/>
            <a:ext cx="182880" cy="411480"/>
          </a:xfrm>
          <a:prstGeom prst="rightArrow">
            <a:avLst/>
          </a:prstGeom>
          <a:solidFill>
            <a:srgbClr val="C9D1DB"/>
          </a:solidFill>
          <a:ln w="12700">
            <a:solidFill>
              <a:srgbClr val="C9D1DB"/>
            </a:solidFill>
            <a:prstDash val="solid"/>
          </a:ln>
        </p:spPr>
      </p:sp>
      <p:sp>
        <p:nvSpPr>
          <p:cNvPr id="20" name="m11"/>
          <p:cNvSpPr/>
          <p:nvPr/>
        </p:nvSpPr>
        <p:spPr>
          <a:xfrm>
            <a:off x="5989320" y="2788920"/>
            <a:ext cx="2377440" cy="1188720"/>
          </a:xfrm>
          <a:prstGeom prst="roundRect">
            <a:avLst>
              <a:gd name="adj" fmla="val 9231"/>
            </a:avLst>
          </a:prstGeom>
          <a:solidFill>
            <a:srgbClr val="F7FAFD"/>
          </a:solidFill>
          <a:ln w="19050">
            <a:solidFill>
              <a:srgbClr val="C9D1DB"/>
            </a:solidFill>
            <a:prstDash val="solid"/>
          </a:ln>
        </p:spPr>
      </p:sp>
      <p:sp>
        <p:nvSpPr>
          <p:cNvPr id="21" name="Text 19"/>
          <p:cNvSpPr txBox="1"/>
          <p:nvPr/>
        </p:nvSpPr>
        <p:spPr>
          <a:xfrm>
            <a:off x="5989320" y="2788920"/>
            <a:ext cx="2377440" cy="1188720"/>
          </a:xfrm>
          <a:prstGeom prst="rect">
            <a:avLst/>
          </a:prstGeom>
          <a:noFill/>
          <a:ln/>
        </p:spPr>
        <p:txBody>
          <a:bodyPr wrap="square" lIns="1016" tIns="1016" rIns="1016" bIns="1016" rtlCol="0" anchor="ctr"/>
          <a:lstStyle/>
          <a:p>
            <a:pPr algn="ctr" indent="0" marL="0">
              <a:buNone/>
            </a:pPr>
            <a:r>
              <a:rPr lang="en-US" sz="1300" dirty="0">
                <a:solidFill>
                  <a:srgbClr val="1F2A33"/>
                </a:solidFill>
              </a:rPr>
              <a:t>直先差額：</a:t>
            </a:r>
            <a:endParaRPr lang="en-US" sz="1300" dirty="0"/>
          </a:p>
          <a:p>
            <a:pPr algn="ctr" indent="0" marL="0">
              <a:buNone/>
            </a:pPr>
            <a:r>
              <a:rPr lang="en-US" sz="1300" dirty="0">
                <a:solidFill>
                  <a:srgbClr val="1F2A33"/>
                </a:solidFill>
              </a:rPr>
              <a:t>決済まで配分</a:t>
            </a:r>
            <a:endParaRPr lang="en-US" sz="1300" dirty="0"/>
          </a:p>
        </p:txBody>
      </p:sp>
      <p:sp>
        <p:nvSpPr>
          <p:cNvPr id="22" name="Shape 20"/>
          <p:cNvSpPr/>
          <p:nvPr/>
        </p:nvSpPr>
        <p:spPr>
          <a:xfrm>
            <a:off x="8503920" y="3172968"/>
            <a:ext cx="411480" cy="411480"/>
          </a:xfrm>
          <a:prstGeom prst="rightArrow">
            <a:avLst/>
          </a:prstGeom>
          <a:solidFill>
            <a:srgbClr val="C9D1DB"/>
          </a:solidFill>
          <a:ln w="12700">
            <a:solidFill>
              <a:srgbClr val="C9D1DB"/>
            </a:solidFill>
            <a:prstDash val="solid"/>
          </a:ln>
        </p:spPr>
      </p:sp>
      <p:sp>
        <p:nvSpPr>
          <p:cNvPr id="23" name="o1"/>
          <p:cNvSpPr/>
          <p:nvPr/>
        </p:nvSpPr>
        <p:spPr>
          <a:xfrm>
            <a:off x="9006840" y="2788920"/>
            <a:ext cx="2606040" cy="1188720"/>
          </a:xfrm>
          <a:prstGeom prst="roundRect">
            <a:avLst>
              <a:gd name="adj" fmla="val 9231"/>
            </a:avLst>
          </a:prstGeom>
          <a:solidFill>
            <a:srgbClr val="C46A1A"/>
          </a:solidFill>
          <a:ln w="19050">
            <a:solidFill>
              <a:srgbClr val="C46A1A"/>
            </a:solidFill>
            <a:prstDash val="solid"/>
          </a:ln>
        </p:spPr>
      </p:sp>
      <p:sp>
        <p:nvSpPr>
          <p:cNvPr id="24" name="Text 22"/>
          <p:cNvSpPr txBox="1"/>
          <p:nvPr/>
        </p:nvSpPr>
        <p:spPr>
          <a:xfrm>
            <a:off x="9006840" y="2788920"/>
            <a:ext cx="2606040" cy="1188720"/>
          </a:xfrm>
          <a:prstGeom prst="rect">
            <a:avLst/>
          </a:prstGeom>
          <a:noFill/>
          <a:ln/>
        </p:spPr>
        <p:txBody>
          <a:bodyPr wrap="square" lIns="1016" tIns="1016" rIns="1016" bIns="1016" rtlCol="0" anchor="ctr"/>
          <a:lstStyle/>
          <a:p>
            <a:pPr algn="ctr" indent="0" marL="0">
              <a:buNone/>
            </a:pPr>
            <a:r>
              <a:rPr lang="en-US" sz="1500" b="1" dirty="0">
                <a:solidFill>
                  <a:srgbClr val="FFFFFF"/>
                </a:solidFill>
              </a:rPr>
              <a:t>為替差損益（営業外）</a:t>
            </a:r>
            <a:endParaRPr lang="en-US" sz="1500" dirty="0"/>
          </a:p>
        </p:txBody>
      </p:sp>
      <p:sp>
        <p:nvSpPr>
          <p:cNvPr id="25" name="l2"/>
          <p:cNvSpPr/>
          <p:nvPr/>
        </p:nvSpPr>
        <p:spPr>
          <a:xfrm>
            <a:off x="548640" y="4251960"/>
            <a:ext cx="2194560" cy="1188720"/>
          </a:xfrm>
          <a:prstGeom prst="roundRect">
            <a:avLst>
              <a:gd name="adj" fmla="val 9231"/>
            </a:avLst>
          </a:prstGeom>
          <a:solidFill>
            <a:srgbClr val="FFFFFF"/>
          </a:solidFill>
          <a:ln w="19050">
            <a:solidFill>
              <a:srgbClr val="B0392E"/>
            </a:solidFill>
            <a:prstDash val="solid"/>
          </a:ln>
        </p:spPr>
      </p:sp>
      <p:sp>
        <p:nvSpPr>
          <p:cNvPr id="26" name="Text 24"/>
          <p:cNvSpPr txBox="1"/>
          <p:nvPr/>
        </p:nvSpPr>
        <p:spPr>
          <a:xfrm>
            <a:off x="594360" y="4251960"/>
            <a:ext cx="2103120" cy="1188720"/>
          </a:xfrm>
          <a:prstGeom prst="rect">
            <a:avLst/>
          </a:prstGeom>
          <a:noFill/>
          <a:ln/>
        </p:spPr>
        <p:txBody>
          <a:bodyPr wrap="square" lIns="1016" tIns="1016" rIns="1016" bIns="1016" rtlCol="0" anchor="ctr"/>
          <a:lstStyle/>
          <a:p>
            <a:pPr algn="ctr" indent="0" marL="0">
              <a:buNone/>
            </a:pPr>
            <a:r>
              <a:rPr lang="en-US" sz="1500" b="1" dirty="0">
                <a:solidFill>
                  <a:srgbClr val="B0392E"/>
                </a:solidFill>
              </a:rPr>
              <a:t>予約なし</a:t>
            </a:r>
            <a:endParaRPr lang="en-US" sz="1500" dirty="0"/>
          </a:p>
          <a:p>
            <a:pPr algn="ctr" indent="0" marL="0">
              <a:buNone/>
            </a:pPr>
            <a:r>
              <a:rPr lang="en-US" sz="1250" dirty="0">
                <a:solidFill>
                  <a:srgbClr val="5A6573"/>
                </a:solidFill>
              </a:rPr>
              <a:t>買掛金のまま</a:t>
            </a:r>
            <a:endParaRPr lang="en-US" sz="1500" dirty="0"/>
          </a:p>
        </p:txBody>
      </p:sp>
      <p:sp>
        <p:nvSpPr>
          <p:cNvPr id="27" name="Shape 25"/>
          <p:cNvSpPr/>
          <p:nvPr/>
        </p:nvSpPr>
        <p:spPr>
          <a:xfrm>
            <a:off x="2834640" y="4636008"/>
            <a:ext cx="411480" cy="411480"/>
          </a:xfrm>
          <a:prstGeom prst="rightArrow">
            <a:avLst/>
          </a:prstGeom>
          <a:solidFill>
            <a:srgbClr val="C9D1DB"/>
          </a:solidFill>
          <a:ln w="12700">
            <a:solidFill>
              <a:srgbClr val="C9D1DB"/>
            </a:solidFill>
            <a:prstDash val="solid"/>
          </a:ln>
        </p:spPr>
      </p:sp>
      <p:sp>
        <p:nvSpPr>
          <p:cNvPr id="28" name="m20"/>
          <p:cNvSpPr/>
          <p:nvPr/>
        </p:nvSpPr>
        <p:spPr>
          <a:xfrm>
            <a:off x="3383280" y="4251960"/>
            <a:ext cx="2377440" cy="1188720"/>
          </a:xfrm>
          <a:prstGeom prst="roundRect">
            <a:avLst>
              <a:gd name="adj" fmla="val 9231"/>
            </a:avLst>
          </a:prstGeom>
          <a:solidFill>
            <a:srgbClr val="F7FAFD"/>
          </a:solidFill>
          <a:ln w="19050">
            <a:solidFill>
              <a:srgbClr val="C9D1DB"/>
            </a:solidFill>
            <a:prstDash val="solid"/>
          </a:ln>
        </p:spPr>
      </p:sp>
      <p:sp>
        <p:nvSpPr>
          <p:cNvPr id="29" name="Text 27"/>
          <p:cNvSpPr txBox="1"/>
          <p:nvPr/>
        </p:nvSpPr>
        <p:spPr>
          <a:xfrm>
            <a:off x="3383280" y="4251960"/>
            <a:ext cx="2377440" cy="1188720"/>
          </a:xfrm>
          <a:prstGeom prst="rect">
            <a:avLst/>
          </a:prstGeom>
          <a:noFill/>
          <a:ln/>
        </p:spPr>
        <p:txBody>
          <a:bodyPr wrap="square" lIns="1016" tIns="1016" rIns="1016" bIns="1016" rtlCol="0" anchor="ctr"/>
          <a:lstStyle/>
          <a:p>
            <a:pPr algn="ctr" indent="0" marL="0">
              <a:buNone/>
            </a:pPr>
            <a:r>
              <a:rPr lang="en-US" sz="1300" dirty="0">
                <a:solidFill>
                  <a:srgbClr val="1F2A33"/>
                </a:solidFill>
              </a:rPr>
              <a:t>決算日の相場で</a:t>
            </a:r>
            <a:endParaRPr lang="en-US" sz="1300" dirty="0"/>
          </a:p>
          <a:p>
            <a:pPr algn="ctr" indent="0" marL="0">
              <a:buNone/>
            </a:pPr>
            <a:r>
              <a:rPr lang="en-US" sz="1300" dirty="0">
                <a:solidFill>
                  <a:srgbClr val="1F2A33"/>
                </a:solidFill>
              </a:rPr>
              <a:t>換算替え</a:t>
            </a:r>
            <a:endParaRPr lang="en-US" sz="1300" dirty="0"/>
          </a:p>
        </p:txBody>
      </p:sp>
      <p:sp>
        <p:nvSpPr>
          <p:cNvPr id="30" name="Shape 28"/>
          <p:cNvSpPr/>
          <p:nvPr/>
        </p:nvSpPr>
        <p:spPr>
          <a:xfrm>
            <a:off x="5779008" y="4636008"/>
            <a:ext cx="182880" cy="411480"/>
          </a:xfrm>
          <a:prstGeom prst="rightArrow">
            <a:avLst/>
          </a:prstGeom>
          <a:solidFill>
            <a:srgbClr val="C9D1DB"/>
          </a:solidFill>
          <a:ln w="12700">
            <a:solidFill>
              <a:srgbClr val="C9D1DB"/>
            </a:solidFill>
            <a:prstDash val="solid"/>
          </a:ln>
        </p:spPr>
      </p:sp>
      <p:sp>
        <p:nvSpPr>
          <p:cNvPr id="31" name="m21"/>
          <p:cNvSpPr/>
          <p:nvPr/>
        </p:nvSpPr>
        <p:spPr>
          <a:xfrm>
            <a:off x="5989320" y="4251960"/>
            <a:ext cx="2377440" cy="1188720"/>
          </a:xfrm>
          <a:prstGeom prst="roundRect">
            <a:avLst>
              <a:gd name="adj" fmla="val 9231"/>
            </a:avLst>
          </a:prstGeom>
          <a:solidFill>
            <a:srgbClr val="F7FAFD"/>
          </a:solidFill>
          <a:ln w="19050">
            <a:solidFill>
              <a:srgbClr val="C9D1DB"/>
            </a:solidFill>
            <a:prstDash val="solid"/>
          </a:ln>
        </p:spPr>
      </p:sp>
      <p:sp>
        <p:nvSpPr>
          <p:cNvPr id="32" name="Text 30"/>
          <p:cNvSpPr txBox="1"/>
          <p:nvPr/>
        </p:nvSpPr>
        <p:spPr>
          <a:xfrm>
            <a:off x="5989320" y="4251960"/>
            <a:ext cx="2377440" cy="1188720"/>
          </a:xfrm>
          <a:prstGeom prst="rect">
            <a:avLst/>
          </a:prstGeom>
          <a:noFill/>
          <a:ln/>
        </p:spPr>
        <p:txBody>
          <a:bodyPr wrap="square" lIns="1016" tIns="1016" rIns="1016" bIns="1016" rtlCol="0" anchor="ctr"/>
          <a:lstStyle/>
          <a:p>
            <a:pPr algn="ctr" indent="0" marL="0">
              <a:buNone/>
            </a:pPr>
            <a:r>
              <a:rPr lang="en-US" sz="1300" dirty="0">
                <a:solidFill>
                  <a:srgbClr val="1F2A33"/>
                </a:solidFill>
              </a:rPr>
              <a:t>決済のときの</a:t>
            </a:r>
            <a:endParaRPr lang="en-US" sz="1300" dirty="0"/>
          </a:p>
          <a:p>
            <a:pPr algn="ctr" indent="0" marL="0">
              <a:buNone/>
            </a:pPr>
            <a:r>
              <a:rPr lang="en-US" sz="1300" dirty="0">
                <a:solidFill>
                  <a:srgbClr val="1F2A33"/>
                </a:solidFill>
              </a:rPr>
              <a:t>差額</a:t>
            </a:r>
            <a:endParaRPr lang="en-US" sz="1300" dirty="0"/>
          </a:p>
        </p:txBody>
      </p:sp>
      <p:sp>
        <p:nvSpPr>
          <p:cNvPr id="33" name="Shape 31"/>
          <p:cNvSpPr/>
          <p:nvPr/>
        </p:nvSpPr>
        <p:spPr>
          <a:xfrm>
            <a:off x="8503920" y="4636008"/>
            <a:ext cx="411480" cy="411480"/>
          </a:xfrm>
          <a:prstGeom prst="rightArrow">
            <a:avLst/>
          </a:prstGeom>
          <a:solidFill>
            <a:srgbClr val="C9D1DB"/>
          </a:solidFill>
          <a:ln w="12700">
            <a:solidFill>
              <a:srgbClr val="C9D1DB"/>
            </a:solidFill>
            <a:prstDash val="solid"/>
          </a:ln>
        </p:spPr>
      </p:sp>
      <p:sp>
        <p:nvSpPr>
          <p:cNvPr id="34" name="o2"/>
          <p:cNvSpPr/>
          <p:nvPr/>
        </p:nvSpPr>
        <p:spPr>
          <a:xfrm>
            <a:off x="9006840" y="4251960"/>
            <a:ext cx="2606040" cy="1188720"/>
          </a:xfrm>
          <a:prstGeom prst="roundRect">
            <a:avLst>
              <a:gd name="adj" fmla="val 9231"/>
            </a:avLst>
          </a:prstGeom>
          <a:solidFill>
            <a:srgbClr val="B0392E"/>
          </a:solidFill>
          <a:ln w="19050">
            <a:solidFill>
              <a:srgbClr val="B0392E"/>
            </a:solidFill>
            <a:prstDash val="solid"/>
          </a:ln>
        </p:spPr>
      </p:sp>
      <p:sp>
        <p:nvSpPr>
          <p:cNvPr id="35" name="Text 33"/>
          <p:cNvSpPr txBox="1"/>
          <p:nvPr/>
        </p:nvSpPr>
        <p:spPr>
          <a:xfrm>
            <a:off x="9006840" y="4251960"/>
            <a:ext cx="2606040" cy="1188720"/>
          </a:xfrm>
          <a:prstGeom prst="rect">
            <a:avLst/>
          </a:prstGeom>
          <a:noFill/>
          <a:ln/>
        </p:spPr>
        <p:txBody>
          <a:bodyPr wrap="square" lIns="1016" tIns="1016" rIns="1016" bIns="1016" rtlCol="0" anchor="ctr"/>
          <a:lstStyle/>
          <a:p>
            <a:pPr algn="ctr" indent="0" marL="0">
              <a:buNone/>
            </a:pPr>
            <a:r>
              <a:rPr lang="en-US" sz="1500" b="1" dirty="0">
                <a:solidFill>
                  <a:srgbClr val="FFFFFF"/>
                </a:solidFill>
              </a:rPr>
              <a:t>為替差損益（営業外）</a:t>
            </a:r>
            <a:endParaRPr lang="en-US" sz="1500" dirty="0"/>
          </a:p>
        </p:txBody>
      </p:sp>
      <p:sp>
        <p:nvSpPr>
          <p:cNvPr id="36" name="Text 34"/>
          <p:cNvSpPr txBox="1"/>
          <p:nvPr/>
        </p:nvSpPr>
        <p:spPr>
          <a:xfrm>
            <a:off x="548640" y="5806440"/>
            <a:ext cx="11064240" cy="365760"/>
          </a:xfrm>
          <a:prstGeom prst="rect">
            <a:avLst/>
          </a:prstGeom>
          <a:noFill/>
          <a:ln/>
        </p:spPr>
        <p:txBody>
          <a:bodyPr wrap="square" lIns="0" tIns="0" rIns="0" bIns="0" rtlCol="0" anchor="t"/>
          <a:lstStyle/>
          <a:p>
            <a:pPr indent="0" marL="0">
              <a:buNone/>
            </a:pPr>
            <a:r>
              <a:rPr lang="en-US" sz="1300" b="1" dirty="0">
                <a:solidFill>
                  <a:srgbClr val="1F4E78"/>
                </a:solidFill>
              </a:rPr>
              <a:t>振当処理の場合（ヘッジ会計の要件を満たす前提）。為替の影響の表は、営業利益と営業外をまたいで見る</a:t>
            </a:r>
            <a:endParaRPr lang="en-US" sz="13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573"/>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nchor="ctr"/>
          <a:lstStyle/>
          <a:p>
            <a:pPr algn="l" indent="0" marL="0">
              <a:buNone/>
            </a:pPr>
            <a:r>
              <a:rPr lang="en-US" sz="3000" b="1" dirty="0">
                <a:solidFill>
                  <a:srgbClr val="1F4E78"/>
                </a:solidFill>
              </a:rPr>
              <a:t>過去の予約：約定のときに要件を満たしていたかを確かめる</a:t>
            </a:r>
            <a:endParaRPr lang="en-US" sz="3000" dirty="0"/>
          </a:p>
        </p:txBody>
      </p:sp>
      <p:sp>
        <p:nvSpPr>
          <p:cNvPr id="3" name="e0"/>
          <p:cNvSpPr/>
          <p:nvPr/>
        </p:nvSpPr>
        <p:spPr>
          <a:xfrm>
            <a:off x="548640" y="2331720"/>
            <a:ext cx="2377440" cy="1280160"/>
          </a:xfrm>
          <a:prstGeom prst="roundRect">
            <a:avLst>
              <a:gd name="adj" fmla="val 8571"/>
            </a:avLst>
          </a:prstGeom>
          <a:solidFill>
            <a:srgbClr val="EEF4FB"/>
          </a:solidFill>
          <a:ln w="19050">
            <a:solidFill>
              <a:srgbClr val="1F4E78"/>
            </a:solidFill>
            <a:prstDash val="solid"/>
          </a:ln>
        </p:spPr>
      </p:sp>
      <p:sp>
        <p:nvSpPr>
          <p:cNvPr id="4" name="Text 2"/>
          <p:cNvSpPr txBox="1"/>
          <p:nvPr/>
        </p:nvSpPr>
        <p:spPr>
          <a:xfrm>
            <a:off x="548640" y="2331720"/>
            <a:ext cx="2377440" cy="1280160"/>
          </a:xfrm>
          <a:prstGeom prst="rect">
            <a:avLst/>
          </a:prstGeom>
          <a:noFill/>
          <a:ln/>
        </p:spPr>
        <p:txBody>
          <a:bodyPr wrap="square" lIns="1016" tIns="1016" rIns="1016" bIns="1016" rtlCol="0" anchor="ctr"/>
          <a:lstStyle/>
          <a:p>
            <a:pPr algn="ctr" indent="0" marL="0">
              <a:buNone/>
            </a:pPr>
            <a:r>
              <a:rPr lang="en-US" sz="1700" b="1" dirty="0">
                <a:solidFill>
                  <a:srgbClr val="1F4E78"/>
                </a:solidFill>
              </a:rPr>
              <a:t>過去の予約</a:t>
            </a:r>
            <a:endParaRPr lang="en-US" sz="1500" dirty="0"/>
          </a:p>
          <a:p>
            <a:pPr algn="ctr" indent="0" marL="0">
              <a:buNone/>
            </a:pPr>
            <a:r>
              <a:rPr lang="en-US" sz="1250" dirty="0">
                <a:solidFill>
                  <a:srgbClr val="1F2A33"/>
                </a:solidFill>
              </a:rPr>
              <a:t>振当処理をしているもの</a:t>
            </a:r>
            <a:endParaRPr lang="en-US" sz="1500" dirty="0"/>
          </a:p>
        </p:txBody>
      </p:sp>
      <p:sp>
        <p:nvSpPr>
          <p:cNvPr id="5" name="Shape 3"/>
          <p:cNvSpPr/>
          <p:nvPr/>
        </p:nvSpPr>
        <p:spPr>
          <a:xfrm>
            <a:off x="3017520" y="2761488"/>
            <a:ext cx="457200" cy="411480"/>
          </a:xfrm>
          <a:prstGeom prst="rightArrow">
            <a:avLst/>
          </a:prstGeom>
          <a:solidFill>
            <a:srgbClr val="C9D1DB"/>
          </a:solidFill>
          <a:ln w="12700">
            <a:solidFill>
              <a:srgbClr val="C9D1DB"/>
            </a:solidFill>
            <a:prstDash val="solid"/>
          </a:ln>
        </p:spPr>
      </p:sp>
      <p:sp>
        <p:nvSpPr>
          <p:cNvPr id="6" name="Shape 4"/>
          <p:cNvSpPr/>
          <p:nvPr/>
        </p:nvSpPr>
        <p:spPr>
          <a:xfrm>
            <a:off x="3566160" y="1828800"/>
            <a:ext cx="3017520" cy="2286000"/>
          </a:xfrm>
          <a:prstGeom prst="diamond">
            <a:avLst/>
          </a:prstGeom>
          <a:solidFill>
            <a:srgbClr val="FFF8F1"/>
          </a:solidFill>
          <a:ln w="19050">
            <a:solidFill>
              <a:srgbClr val="C46A1A"/>
            </a:solidFill>
            <a:prstDash val="solid"/>
          </a:ln>
        </p:spPr>
      </p:sp>
      <p:sp>
        <p:nvSpPr>
          <p:cNvPr id="7" name="Text 5"/>
          <p:cNvSpPr txBox="1"/>
          <p:nvPr/>
        </p:nvSpPr>
        <p:spPr>
          <a:xfrm>
            <a:off x="4023360" y="2331720"/>
            <a:ext cx="2103120" cy="1280160"/>
          </a:xfrm>
          <a:prstGeom prst="rect">
            <a:avLst/>
          </a:prstGeom>
          <a:noFill/>
          <a:ln/>
        </p:spPr>
        <p:txBody>
          <a:bodyPr wrap="square" lIns="1016" tIns="1016" rIns="1016" bIns="1016" rtlCol="0" anchor="ctr"/>
          <a:lstStyle/>
          <a:p>
            <a:pPr algn="ctr" indent="0" marL="0">
              <a:buNone/>
            </a:pPr>
            <a:r>
              <a:rPr lang="en-US" sz="1350" b="1" dirty="0">
                <a:solidFill>
                  <a:srgbClr val="8A4A12"/>
                </a:solidFill>
              </a:rPr>
              <a:t>約定のときの決裁の記録で、目的と対象を示せるか</a:t>
            </a:r>
            <a:endParaRPr lang="en-US" sz="1350" dirty="0"/>
          </a:p>
        </p:txBody>
      </p:sp>
      <p:sp>
        <p:nvSpPr>
          <p:cNvPr id="8" name="Shape 6"/>
          <p:cNvSpPr/>
          <p:nvPr/>
        </p:nvSpPr>
        <p:spPr>
          <a:xfrm>
            <a:off x="6675120" y="1920240"/>
            <a:ext cx="548640" cy="365760"/>
          </a:xfrm>
          <a:prstGeom prst="rightArrow">
            <a:avLst/>
          </a:prstGeom>
          <a:solidFill>
            <a:srgbClr val="1E7A4C"/>
          </a:solidFill>
          <a:ln w="12700">
            <a:solidFill>
              <a:srgbClr val="1E7A4C"/>
            </a:solidFill>
            <a:prstDash val="solid"/>
          </a:ln>
        </p:spPr>
      </p:sp>
      <p:sp>
        <p:nvSpPr>
          <p:cNvPr id="9" name="Text 7"/>
          <p:cNvSpPr txBox="1"/>
          <p:nvPr/>
        </p:nvSpPr>
        <p:spPr>
          <a:xfrm>
            <a:off x="6583680" y="1508760"/>
            <a:ext cx="822960" cy="365760"/>
          </a:xfrm>
          <a:prstGeom prst="rect">
            <a:avLst/>
          </a:prstGeom>
          <a:noFill/>
          <a:ln/>
        </p:spPr>
        <p:txBody>
          <a:bodyPr wrap="square" lIns="0" tIns="0" rIns="0" bIns="0" rtlCol="0" anchor="t"/>
          <a:lstStyle/>
          <a:p>
            <a:pPr indent="0" marL="0">
              <a:buNone/>
            </a:pPr>
            <a:r>
              <a:rPr lang="en-US" sz="1250" b="1" dirty="0">
                <a:solidFill>
                  <a:srgbClr val="1E7A4C"/>
                </a:solidFill>
              </a:rPr>
              <a:t>示せる</a:t>
            </a:r>
            <a:endParaRPr lang="en-US" sz="1250" dirty="0"/>
          </a:p>
        </p:txBody>
      </p:sp>
      <p:sp>
        <p:nvSpPr>
          <p:cNvPr id="10" name="yes"/>
          <p:cNvSpPr/>
          <p:nvPr/>
        </p:nvSpPr>
        <p:spPr>
          <a:xfrm>
            <a:off x="7315200" y="1325880"/>
            <a:ext cx="4297680" cy="1234440"/>
          </a:xfrm>
          <a:prstGeom prst="roundRect">
            <a:avLst>
              <a:gd name="adj" fmla="val 8889"/>
            </a:avLst>
          </a:prstGeom>
          <a:solidFill>
            <a:srgbClr val="FFFFFF"/>
          </a:solidFill>
          <a:ln w="19050">
            <a:solidFill>
              <a:srgbClr val="1E7A4C"/>
            </a:solidFill>
            <a:prstDash val="solid"/>
          </a:ln>
        </p:spPr>
      </p:sp>
      <p:sp>
        <p:nvSpPr>
          <p:cNvPr id="11" name="Text 9"/>
          <p:cNvSpPr txBox="1"/>
          <p:nvPr/>
        </p:nvSpPr>
        <p:spPr>
          <a:xfrm>
            <a:off x="7452360" y="1371600"/>
            <a:ext cx="4023360" cy="1143000"/>
          </a:xfrm>
          <a:prstGeom prst="rect">
            <a:avLst/>
          </a:prstGeom>
          <a:noFill/>
          <a:ln/>
        </p:spPr>
        <p:txBody>
          <a:bodyPr wrap="square" lIns="1016" tIns="1016" rIns="1016" bIns="1016" rtlCol="0" anchor="ctr"/>
          <a:lstStyle/>
          <a:p>
            <a:pPr indent="0" marL="0">
              <a:buNone/>
            </a:pPr>
            <a:r>
              <a:rPr lang="en-US" sz="1600" b="1" dirty="0">
                <a:solidFill>
                  <a:srgbClr val="1E7A4C"/>
                </a:solidFill>
              </a:rPr>
              <a:t>振当処理を続ける</a:t>
            </a:r>
            <a:endParaRPr lang="en-US" sz="1500" dirty="0"/>
          </a:p>
          <a:p>
            <a:pPr indent="0" marL="0">
              <a:buNone/>
            </a:pPr>
            <a:r>
              <a:rPr lang="en-US" sz="1300" dirty="0">
                <a:solidFill>
                  <a:srgbClr val="1F2A33"/>
                </a:solidFill>
              </a:rPr>
              <a:t>記録の保存場所を予約台帳に書く</a:t>
            </a:r>
            <a:endParaRPr lang="en-US" sz="1500" dirty="0"/>
          </a:p>
        </p:txBody>
      </p:sp>
      <p:sp>
        <p:nvSpPr>
          <p:cNvPr id="12" name="Shape 10"/>
          <p:cNvSpPr/>
          <p:nvPr/>
        </p:nvSpPr>
        <p:spPr>
          <a:xfrm>
            <a:off x="6675120" y="3657600"/>
            <a:ext cx="548640" cy="365760"/>
          </a:xfrm>
          <a:prstGeom prst="rightArrow">
            <a:avLst/>
          </a:prstGeom>
          <a:solidFill>
            <a:srgbClr val="B0392E"/>
          </a:solidFill>
          <a:ln w="12700">
            <a:solidFill>
              <a:srgbClr val="B0392E"/>
            </a:solidFill>
            <a:prstDash val="solid"/>
          </a:ln>
        </p:spPr>
      </p:sp>
      <p:sp>
        <p:nvSpPr>
          <p:cNvPr id="13" name="Text 11"/>
          <p:cNvSpPr txBox="1"/>
          <p:nvPr/>
        </p:nvSpPr>
        <p:spPr>
          <a:xfrm>
            <a:off x="6583680" y="4023360"/>
            <a:ext cx="914400" cy="365760"/>
          </a:xfrm>
          <a:prstGeom prst="rect">
            <a:avLst/>
          </a:prstGeom>
          <a:noFill/>
          <a:ln/>
        </p:spPr>
        <p:txBody>
          <a:bodyPr wrap="square" lIns="0" tIns="0" rIns="0" bIns="0" rtlCol="0" anchor="t"/>
          <a:lstStyle/>
          <a:p>
            <a:pPr indent="0" marL="0">
              <a:buNone/>
            </a:pPr>
            <a:r>
              <a:rPr lang="en-US" sz="1250" b="1" dirty="0">
                <a:solidFill>
                  <a:srgbClr val="B0392E"/>
                </a:solidFill>
              </a:rPr>
              <a:t>示せない</a:t>
            </a:r>
            <a:endParaRPr lang="en-US" sz="1250" dirty="0"/>
          </a:p>
        </p:txBody>
      </p:sp>
      <p:sp>
        <p:nvSpPr>
          <p:cNvPr id="14" name="no"/>
          <p:cNvSpPr/>
          <p:nvPr/>
        </p:nvSpPr>
        <p:spPr>
          <a:xfrm>
            <a:off x="7315200" y="3383280"/>
            <a:ext cx="4297680" cy="1234440"/>
          </a:xfrm>
          <a:prstGeom prst="roundRect">
            <a:avLst>
              <a:gd name="adj" fmla="val 8889"/>
            </a:avLst>
          </a:prstGeom>
          <a:solidFill>
            <a:srgbClr val="FFFFFF"/>
          </a:solidFill>
          <a:ln w="19050">
            <a:solidFill>
              <a:srgbClr val="B0392E"/>
            </a:solidFill>
            <a:prstDash val="solid"/>
          </a:ln>
        </p:spPr>
      </p:sp>
      <p:sp>
        <p:nvSpPr>
          <p:cNvPr id="15" name="Text 13"/>
          <p:cNvSpPr txBox="1"/>
          <p:nvPr/>
        </p:nvSpPr>
        <p:spPr>
          <a:xfrm>
            <a:off x="7452360" y="3429000"/>
            <a:ext cx="4023360" cy="1143000"/>
          </a:xfrm>
          <a:prstGeom prst="rect">
            <a:avLst/>
          </a:prstGeom>
          <a:noFill/>
          <a:ln/>
        </p:spPr>
        <p:txBody>
          <a:bodyPr wrap="square" lIns="1016" tIns="1016" rIns="1016" bIns="1016" rtlCol="0" anchor="ctr"/>
          <a:lstStyle/>
          <a:p>
            <a:pPr indent="0" marL="0">
              <a:buNone/>
            </a:pPr>
            <a:r>
              <a:rPr lang="en-US" sz="1600" b="1" dirty="0">
                <a:solidFill>
                  <a:srgbClr val="B0392E"/>
                </a:solidFill>
              </a:rPr>
              <a:t>独立処理で計算し直す</a:t>
            </a:r>
            <a:endParaRPr lang="en-US" sz="1500" dirty="0"/>
          </a:p>
          <a:p>
            <a:pPr indent="0" marL="0">
              <a:buNone/>
            </a:pPr>
            <a:r>
              <a:rPr lang="en-US" sz="1300" dirty="0">
                <a:solidFill>
                  <a:srgbClr val="1F2A33"/>
                </a:solidFill>
              </a:rPr>
              <a:t>振当処理との差＝影響額を出す</a:t>
            </a:r>
            <a:endParaRPr lang="en-US" sz="1500" dirty="0"/>
          </a:p>
        </p:txBody>
      </p:sp>
      <p:sp>
        <p:nvSpPr>
          <p:cNvPr id="16" name="Shape 14"/>
          <p:cNvSpPr/>
          <p:nvPr/>
        </p:nvSpPr>
        <p:spPr>
          <a:xfrm>
            <a:off x="9235440" y="4681728"/>
            <a:ext cx="457200" cy="320040"/>
          </a:xfrm>
          <a:prstGeom prst="downArrow">
            <a:avLst/>
          </a:prstGeom>
          <a:solidFill>
            <a:srgbClr val="C9D1DB"/>
          </a:solidFill>
          <a:ln w="12700">
            <a:solidFill>
              <a:srgbClr val="C9D1DB"/>
            </a:solidFill>
            <a:prstDash val="solid"/>
          </a:ln>
        </p:spPr>
      </p:sp>
      <p:sp>
        <p:nvSpPr>
          <p:cNvPr id="17" name="au"/>
          <p:cNvSpPr/>
          <p:nvPr/>
        </p:nvSpPr>
        <p:spPr>
          <a:xfrm>
            <a:off x="7315200" y="5029200"/>
            <a:ext cx="4297680" cy="685800"/>
          </a:xfrm>
          <a:prstGeom prst="roundRect">
            <a:avLst>
              <a:gd name="adj" fmla="val 16000"/>
            </a:avLst>
          </a:prstGeom>
          <a:solidFill>
            <a:srgbClr val="F7FAFD"/>
          </a:solidFill>
          <a:ln w="19050">
            <a:solidFill>
              <a:srgbClr val="5A6573"/>
            </a:solidFill>
            <a:prstDash val="solid"/>
          </a:ln>
        </p:spPr>
      </p:sp>
      <p:sp>
        <p:nvSpPr>
          <p:cNvPr id="18" name="Text 16"/>
          <p:cNvSpPr txBox="1"/>
          <p:nvPr/>
        </p:nvSpPr>
        <p:spPr>
          <a:xfrm>
            <a:off x="7315200" y="5029200"/>
            <a:ext cx="4297680" cy="685800"/>
          </a:xfrm>
          <a:prstGeom prst="rect">
            <a:avLst/>
          </a:prstGeom>
          <a:noFill/>
          <a:ln/>
        </p:spPr>
        <p:txBody>
          <a:bodyPr wrap="square" lIns="1016" tIns="1016" rIns="1016" bIns="1016" rtlCol="0" anchor="ctr"/>
          <a:lstStyle/>
          <a:p>
            <a:pPr algn="ctr" indent="0" marL="0">
              <a:buNone/>
            </a:pPr>
            <a:r>
              <a:rPr lang="en-US" sz="1400" b="1" dirty="0">
                <a:solidFill>
                  <a:srgbClr val="1F2A33"/>
                </a:solidFill>
              </a:rPr>
              <a:t>影響額をもとに監査法人と協議する</a:t>
            </a:r>
            <a:endParaRPr lang="en-US" sz="1400" dirty="0"/>
          </a:p>
        </p:txBody>
      </p:sp>
      <p:sp>
        <p:nvSpPr>
          <p:cNvPr id="19" name="note"/>
          <p:cNvSpPr/>
          <p:nvPr/>
        </p:nvSpPr>
        <p:spPr>
          <a:xfrm>
            <a:off x="548640" y="4297680"/>
            <a:ext cx="6035040" cy="1417320"/>
          </a:xfrm>
          <a:prstGeom prst="roundRect">
            <a:avLst>
              <a:gd name="adj" fmla="val 7742"/>
            </a:avLst>
          </a:prstGeom>
          <a:solidFill>
            <a:srgbClr val="FFF8F1"/>
          </a:solidFill>
          <a:ln w="19050">
            <a:solidFill>
              <a:srgbClr val="C46A1A"/>
            </a:solidFill>
            <a:prstDash val="solid"/>
          </a:ln>
        </p:spPr>
      </p:sp>
      <p:sp>
        <p:nvSpPr>
          <p:cNvPr id="20" name="Text 18"/>
          <p:cNvSpPr txBox="1"/>
          <p:nvPr/>
        </p:nvSpPr>
        <p:spPr>
          <a:xfrm>
            <a:off x="685800" y="4389120"/>
            <a:ext cx="5760720" cy="1234440"/>
          </a:xfrm>
          <a:prstGeom prst="rect">
            <a:avLst/>
          </a:prstGeom>
          <a:noFill/>
          <a:ln/>
        </p:spPr>
        <p:txBody>
          <a:bodyPr wrap="square" lIns="1016" tIns="1016" rIns="1016" bIns="1016" rtlCol="0" anchor="t"/>
          <a:lstStyle/>
          <a:p>
            <a:pPr indent="0" marL="0">
              <a:buNone/>
            </a:pPr>
            <a:r>
              <a:rPr lang="en-US" sz="1500" b="1" dirty="0">
                <a:solidFill>
                  <a:srgbClr val="8A4A12"/>
                </a:solidFill>
              </a:rPr>
              <a:t>後から作った方針書は、過去の処理の根拠にならない</a:t>
            </a:r>
            <a:endParaRPr lang="en-US" sz="1500" dirty="0"/>
          </a:p>
          <a:p>
            <a:pPr indent="0" marL="0">
              <a:buNone/>
            </a:pPr>
            <a:r>
              <a:rPr lang="en-US" sz="1250" dirty="0">
                <a:solidFill>
                  <a:srgbClr val="1F2A33"/>
                </a:solidFill>
              </a:rPr>
              <a:t>振当処理は、リスク管理方針に従った予約だと取引のときに客観的に示せることが要件（移管指針第2号第3・4項）。これからの予約は、承認した方針と台帳で示す</a:t>
            </a:r>
            <a:endParaRPr lang="en-US" sz="15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573"/>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nchor="ctr"/>
          <a:lstStyle/>
          <a:p>
            <a:pPr algn="l" indent="0" marL="0">
              <a:buNone/>
            </a:pPr>
            <a:r>
              <a:rPr lang="en-US" sz="3000" b="1" dirty="0">
                <a:solidFill>
                  <a:srgbClr val="1F4E78"/>
                </a:solidFill>
              </a:rPr>
              <a:t>比較：昨年度のやり方と、方針どおりの予約</a:t>
            </a:r>
            <a:endParaRPr lang="en-US" sz="30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7132320" cy="914400"/>
        </p:xfrm>
        <a:graphic>
          <a:graphicData uri="http://schemas.openxmlformats.org/drawingml/2006/table">
            <a:tbl>
              <a:tblPr/>
              <a:tblGrid>
                <a:gridCol w="2103120"/>
                <a:gridCol w="2514600"/>
                <a:gridCol w="2514600"/>
              </a:tblGrid>
              <a:tr h="777240">
                <a:tc>
                  <a:txBody>
                    <a:bodyPr/>
                    <a:lstStyle/>
                    <a:p>
                      <a:pPr indent="0" marL="0">
                        <a:buNone/>
                      </a:pPr>
                      <a:r>
                        <a:rPr lang="en-US" sz="1500" b="1" dirty="0">
                          <a:solidFill>
                            <a:srgbClr val="FFFFFF"/>
                          </a:solidFill>
                        </a:rPr>
                        <a:t>比較項目</a:t>
                      </a:r>
                      <a:endParaRPr lang="en-US" sz="15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solidFill>
                      <a:srgbClr val="1F4E78"/>
                    </a:solidFill>
                  </a:tcPr>
                </a:tc>
                <a:tc>
                  <a:txBody>
                    <a:bodyPr/>
                    <a:lstStyle/>
                    <a:p>
                      <a:pPr indent="0" marL="0">
                        <a:buNone/>
                      </a:pPr>
                      <a:r>
                        <a:rPr lang="en-US" sz="1500" b="1" dirty="0">
                          <a:solidFill>
                            <a:srgbClr val="FFFFFF"/>
                          </a:solidFill>
                        </a:rPr>
                        <a:t>昨年度（相場を見て都度）</a:t>
                      </a:r>
                      <a:endParaRPr lang="en-US" sz="15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solidFill>
                      <a:srgbClr val="1F4E78"/>
                    </a:solidFill>
                  </a:tcPr>
                </a:tc>
                <a:tc>
                  <a:txBody>
                    <a:bodyPr/>
                    <a:lstStyle/>
                    <a:p>
                      <a:pPr indent="0" marL="0">
                        <a:buNone/>
                      </a:pPr>
                      <a:r>
                        <a:rPr lang="en-US" sz="1500" b="1" dirty="0">
                          <a:solidFill>
                            <a:srgbClr val="FFFFFF"/>
                          </a:solidFill>
                        </a:rPr>
                        <a:t>方針（予約残高の目標80・60・40%）</a:t>
                      </a:r>
                      <a:endParaRPr lang="en-US" sz="15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solidFill>
                      <a:srgbClr val="1F4E78"/>
                    </a:solidFill>
                  </a:tcPr>
                </a:tc>
              </a:tr>
              <a:tr h="777240">
                <a:tc>
                  <a:txBody>
                    <a:bodyPr/>
                    <a:lstStyle/>
                    <a:p>
                      <a:pPr indent="0" marL="0">
                        <a:buNone/>
                      </a:pPr>
                      <a:r>
                        <a:rPr lang="en-US" sz="1300" b="1" dirty="0">
                          <a:solidFill>
                            <a:srgbClr val="1F4E78"/>
                          </a:solidFill>
                        </a:rPr>
                        <a:t>予約の量とタイミング</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00" dirty="0">
                          <a:solidFill>
                            <a:srgbClr val="1F2A33"/>
                          </a:solidFill>
                        </a:rPr>
                        <a:t>月によって2割から8割。担当の判断</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00" dirty="0">
                          <a:solidFill>
                            <a:srgbClr val="1F2A33"/>
                          </a:solidFill>
                        </a:rPr>
                        <a:t>目標比率に足りない分を毎月同じ日に追加</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r>
              <a:tr h="777240">
                <a:tc>
                  <a:txBody>
                    <a:bodyPr/>
                    <a:lstStyle/>
                    <a:p>
                      <a:pPr indent="0" marL="0">
                        <a:buNone/>
                      </a:pPr>
                      <a:r>
                        <a:rPr lang="en-US" sz="1300" b="1" dirty="0">
                          <a:solidFill>
                            <a:srgbClr val="1F4E78"/>
                          </a:solidFill>
                        </a:rPr>
                        <a:t>予算レートの根拠</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00" dirty="0">
                          <a:solidFill>
                            <a:srgbClr val="1F2A33"/>
                          </a:solidFill>
                        </a:rPr>
                        <a:t>期首に1本（根拠の説明なし）</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00" dirty="0">
                          <a:solidFill>
                            <a:srgbClr val="1F2A33"/>
                          </a:solidFill>
                        </a:rPr>
                        <a:t>予約相場と予算編成時の先物相場の加重平均</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r>
              <a:tr h="777240">
                <a:tc>
                  <a:txBody>
                    <a:bodyPr/>
                    <a:lstStyle/>
                    <a:p>
                      <a:pPr indent="0" marL="0">
                        <a:buNone/>
                      </a:pPr>
                      <a:r>
                        <a:rPr lang="en-US" sz="1300" b="1" dirty="0">
                          <a:solidFill>
                            <a:srgbClr val="1F4E78"/>
                          </a:solidFill>
                        </a:rPr>
                        <a:t>予約の担当の評価</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00" dirty="0">
                          <a:solidFill>
                            <a:srgbClr val="1F2A33"/>
                          </a:solidFill>
                        </a:rPr>
                        <a:t>結果の損得で言われる</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00" dirty="0">
                          <a:solidFill>
                            <a:srgbClr val="1F2A33"/>
                          </a:solidFill>
                        </a:rPr>
                        <a:t>方針どおりに付けたかで見る</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r>
              <a:tr h="777240">
                <a:tc>
                  <a:txBody>
                    <a:bodyPr/>
                    <a:lstStyle/>
                    <a:p>
                      <a:pPr indent="0" marL="0">
                        <a:buNone/>
                      </a:pPr>
                      <a:r>
                        <a:rPr lang="en-US" sz="1300" b="1" dirty="0">
                          <a:solidFill>
                            <a:srgbClr val="1F4E78"/>
                          </a:solidFill>
                        </a:rPr>
                        <a:t>4か月目以降の輸入</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00" dirty="0">
                          <a:solidFill>
                            <a:srgbClr val="1F2A33"/>
                          </a:solidFill>
                        </a:rPr>
                        <a:t>いずれ原価に入る</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00" dirty="0">
                          <a:solidFill>
                            <a:srgbClr val="1F2A33"/>
                          </a:solidFill>
                        </a:rPr>
                        <a:t>いずれ原価に入る（判断の時間を買う）</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r>
            </a:tbl>
          </a:graphicData>
        </a:graphic>
      </p:graphicFrame>
      <p:graphicFrame>
        <p:nvGraphicFramePr>
          <p:cNvPr id="4" name="Chart 0" descr=""/>
          <p:cNvGraphicFramePr/>
          <p:nvPr/>
        </p:nvGraphicFramePr>
        <p:xfrm>
          <a:off x="7955280" y="1234440"/>
          <a:ext cx="3657600" cy="4206240"/>
        </p:xfrm>
        <a:graphic xmlns:a="http://schemas.openxmlformats.org/drawingml/2006/main">
          <a:graphicData uri="http://schemas.openxmlformats.org/drawingml/2006/chart">
            <c:chart xmlns:c="http://schemas.openxmlformats.org/drawingml/2006/chart" r:id="rId1"/>
          </a:graphicData>
        </a:graphic>
      </p:graphicFrame>
      <p:sp>
        <p:nvSpPr>
          <p:cNvPr id="5" name="Text 1"/>
          <p:cNvSpPr txBox="1"/>
          <p:nvPr/>
        </p:nvSpPr>
        <p:spPr>
          <a:xfrm>
            <a:off x="548640" y="5623560"/>
            <a:ext cx="11064240" cy="502920"/>
          </a:xfrm>
          <a:prstGeom prst="rect">
            <a:avLst/>
          </a:prstGeom>
          <a:noFill/>
          <a:ln/>
        </p:spPr>
        <p:txBody>
          <a:bodyPr wrap="square" lIns="1016" tIns="1016" rIns="1016" bIns="1016" rtlCol="0" anchor="t"/>
          <a:lstStyle/>
          <a:p>
            <a:pPr indent="0" marL="0">
              <a:buNone/>
            </a:pPr>
            <a:r>
              <a:rPr lang="en-US" sz="1400" b="1" dirty="0">
                <a:solidFill>
                  <a:srgbClr val="1F4E78"/>
                </a:solidFill>
              </a:rPr>
              <a:t>向こう3か月の輸入300万ドル（設例）。予約で固定できるのは3か月分だけ。その間に値上げ・調達の見直しを判断する</a:t>
            </a:r>
            <a:endParaRPr lang="en-US" sz="14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573"/>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nchor="ctr"/>
          <a:lstStyle/>
          <a:p>
            <a:pPr algn="l" indent="0" marL="0">
              <a:buNone/>
            </a:pPr>
            <a:r>
              <a:rPr lang="en-US" sz="3000" b="1" dirty="0">
                <a:solidFill>
                  <a:srgbClr val="1F4E78"/>
                </a:solidFill>
              </a:rPr>
              <a:t>報告の形：予算との差を、為替の影響と実力の差に分ける</a:t>
            </a:r>
            <a:endParaRPr lang="en-US" sz="3000" dirty="0"/>
          </a:p>
        </p:txBody>
      </p:sp>
      <p:sp>
        <p:nvSpPr>
          <p:cNvPr id="3" name="Shape 1"/>
          <p:cNvSpPr/>
          <p:nvPr/>
        </p:nvSpPr>
        <p:spPr>
          <a:xfrm>
            <a:off x="822960" y="1463040"/>
            <a:ext cx="1097280" cy="3657600"/>
          </a:xfrm>
          <a:prstGeom prst="rect">
            <a:avLst/>
          </a:prstGeom>
          <a:solidFill>
            <a:srgbClr val="1F4E78"/>
          </a:solidFill>
          <a:ln w="12700">
            <a:solidFill>
              <a:srgbClr val="1F4E78"/>
            </a:solidFill>
            <a:prstDash val="solid"/>
          </a:ln>
        </p:spPr>
      </p:sp>
      <p:sp>
        <p:nvSpPr>
          <p:cNvPr id="4" name="Text 2"/>
          <p:cNvSpPr txBox="1"/>
          <p:nvPr/>
        </p:nvSpPr>
        <p:spPr>
          <a:xfrm>
            <a:off x="548640" y="1078992"/>
            <a:ext cx="1645920" cy="365760"/>
          </a:xfrm>
          <a:prstGeom prst="rect">
            <a:avLst/>
          </a:prstGeom>
          <a:noFill/>
          <a:ln/>
        </p:spPr>
        <p:txBody>
          <a:bodyPr wrap="square" lIns="0" tIns="0" rIns="0" bIns="0" rtlCol="0" anchor="t"/>
          <a:lstStyle/>
          <a:p>
            <a:pPr algn="ctr" indent="0" marL="0">
              <a:buNone/>
            </a:pPr>
            <a:r>
              <a:rPr lang="en-US" sz="1400" b="1" dirty="0">
                <a:solidFill>
                  <a:srgbClr val="1F4E78"/>
                </a:solidFill>
              </a:rPr>
              <a:t>8.0億円</a:t>
            </a:r>
            <a:endParaRPr lang="en-US" sz="1400" dirty="0"/>
          </a:p>
        </p:txBody>
      </p:sp>
      <p:sp>
        <p:nvSpPr>
          <p:cNvPr id="5" name="Text 3"/>
          <p:cNvSpPr txBox="1"/>
          <p:nvPr/>
        </p:nvSpPr>
        <p:spPr>
          <a:xfrm>
            <a:off x="548640" y="5193792"/>
            <a:ext cx="1645920" cy="411480"/>
          </a:xfrm>
          <a:prstGeom prst="rect">
            <a:avLst/>
          </a:prstGeom>
          <a:noFill/>
          <a:ln/>
        </p:spPr>
        <p:txBody>
          <a:bodyPr wrap="square" lIns="0" tIns="0" rIns="0" bIns="0" rtlCol="0" anchor="t"/>
          <a:lstStyle/>
          <a:p>
            <a:pPr algn="ctr" indent="0" marL="0">
              <a:buNone/>
            </a:pPr>
            <a:r>
              <a:rPr lang="en-US" sz="1250" b="1" dirty="0">
                <a:solidFill>
                  <a:srgbClr val="1F2A33"/>
                </a:solidFill>
              </a:rPr>
              <a:t>予算の営業利益</a:t>
            </a:r>
            <a:endParaRPr lang="en-US" sz="1250" dirty="0"/>
          </a:p>
        </p:txBody>
      </p:sp>
      <p:sp>
        <p:nvSpPr>
          <p:cNvPr id="6" name="Shape 4"/>
          <p:cNvSpPr/>
          <p:nvPr/>
        </p:nvSpPr>
        <p:spPr>
          <a:xfrm>
            <a:off x="2423160" y="1463040"/>
            <a:ext cx="1097280" cy="227686"/>
          </a:xfrm>
          <a:prstGeom prst="rect">
            <a:avLst/>
          </a:prstGeom>
          <a:solidFill>
            <a:srgbClr val="B0392E"/>
          </a:solidFill>
          <a:ln w="12700">
            <a:solidFill>
              <a:srgbClr val="B0392E"/>
            </a:solidFill>
            <a:prstDash val="solid"/>
          </a:ln>
        </p:spPr>
      </p:sp>
      <p:sp>
        <p:nvSpPr>
          <p:cNvPr id="7" name="Text 5"/>
          <p:cNvSpPr txBox="1"/>
          <p:nvPr/>
        </p:nvSpPr>
        <p:spPr>
          <a:xfrm>
            <a:off x="2148840" y="1078992"/>
            <a:ext cx="1645920" cy="365760"/>
          </a:xfrm>
          <a:prstGeom prst="rect">
            <a:avLst/>
          </a:prstGeom>
          <a:noFill/>
          <a:ln/>
        </p:spPr>
        <p:txBody>
          <a:bodyPr wrap="square" lIns="0" tIns="0" rIns="0" bIns="0" rtlCol="0" anchor="t"/>
          <a:lstStyle/>
          <a:p>
            <a:pPr algn="ctr" indent="0" marL="0">
              <a:buNone/>
            </a:pPr>
            <a:r>
              <a:rPr lang="en-US" sz="1400" b="1" dirty="0">
                <a:solidFill>
                  <a:srgbClr val="B0392E"/>
                </a:solidFill>
              </a:rPr>
              <a:t>▲0.50億円</a:t>
            </a:r>
            <a:endParaRPr lang="en-US" sz="1400" dirty="0"/>
          </a:p>
        </p:txBody>
      </p:sp>
      <p:sp>
        <p:nvSpPr>
          <p:cNvPr id="8" name="Text 6"/>
          <p:cNvSpPr txBox="1"/>
          <p:nvPr/>
        </p:nvSpPr>
        <p:spPr>
          <a:xfrm>
            <a:off x="2148840" y="5193792"/>
            <a:ext cx="1645920" cy="411480"/>
          </a:xfrm>
          <a:prstGeom prst="rect">
            <a:avLst/>
          </a:prstGeom>
          <a:noFill/>
          <a:ln/>
        </p:spPr>
        <p:txBody>
          <a:bodyPr wrap="square" lIns="0" tIns="0" rIns="0" bIns="0" rtlCol="0" anchor="t"/>
          <a:lstStyle/>
          <a:p>
            <a:pPr algn="ctr" indent="0" marL="0">
              <a:buNone/>
            </a:pPr>
            <a:r>
              <a:rPr lang="en-US" sz="1250" b="1" dirty="0">
                <a:solidFill>
                  <a:srgbClr val="1F2A33"/>
                </a:solidFill>
              </a:rPr>
              <a:t>為替の影響</a:t>
            </a:r>
            <a:endParaRPr lang="en-US" sz="1250" dirty="0"/>
          </a:p>
        </p:txBody>
      </p:sp>
      <p:sp>
        <p:nvSpPr>
          <p:cNvPr id="9" name="Shape 7"/>
          <p:cNvSpPr/>
          <p:nvPr/>
        </p:nvSpPr>
        <p:spPr>
          <a:xfrm>
            <a:off x="4023360" y="1554480"/>
            <a:ext cx="1097280" cy="136246"/>
          </a:xfrm>
          <a:prstGeom prst="rect">
            <a:avLst/>
          </a:prstGeom>
          <a:solidFill>
            <a:srgbClr val="1E7A4C"/>
          </a:solidFill>
          <a:ln w="12700">
            <a:solidFill>
              <a:srgbClr val="1E7A4C"/>
            </a:solidFill>
            <a:prstDash val="solid"/>
          </a:ln>
        </p:spPr>
      </p:sp>
      <p:sp>
        <p:nvSpPr>
          <p:cNvPr id="10" name="Text 8"/>
          <p:cNvSpPr txBox="1"/>
          <p:nvPr/>
        </p:nvSpPr>
        <p:spPr>
          <a:xfrm>
            <a:off x="3749040" y="1170432"/>
            <a:ext cx="1645920" cy="365760"/>
          </a:xfrm>
          <a:prstGeom prst="rect">
            <a:avLst/>
          </a:prstGeom>
          <a:noFill/>
          <a:ln/>
        </p:spPr>
        <p:txBody>
          <a:bodyPr wrap="square" lIns="0" tIns="0" rIns="0" bIns="0" rtlCol="0" anchor="t"/>
          <a:lstStyle/>
          <a:p>
            <a:pPr algn="ctr" indent="0" marL="0">
              <a:buNone/>
            </a:pPr>
            <a:r>
              <a:rPr lang="en-US" sz="1400" b="1" dirty="0">
                <a:solidFill>
                  <a:srgbClr val="1E7A4C"/>
                </a:solidFill>
              </a:rPr>
              <a:t>+0.30億円</a:t>
            </a:r>
            <a:endParaRPr lang="en-US" sz="1400" dirty="0"/>
          </a:p>
        </p:txBody>
      </p:sp>
      <p:sp>
        <p:nvSpPr>
          <p:cNvPr id="11" name="Text 9"/>
          <p:cNvSpPr txBox="1"/>
          <p:nvPr/>
        </p:nvSpPr>
        <p:spPr>
          <a:xfrm>
            <a:off x="3749040" y="5193792"/>
            <a:ext cx="1645920" cy="411480"/>
          </a:xfrm>
          <a:prstGeom prst="rect">
            <a:avLst/>
          </a:prstGeom>
          <a:noFill/>
          <a:ln/>
        </p:spPr>
        <p:txBody>
          <a:bodyPr wrap="square" lIns="0" tIns="0" rIns="0" bIns="0" rtlCol="0" anchor="t"/>
          <a:lstStyle/>
          <a:p>
            <a:pPr algn="ctr" indent="0" marL="0">
              <a:buNone/>
            </a:pPr>
            <a:r>
              <a:rPr lang="en-US" sz="1250" b="1" dirty="0">
                <a:solidFill>
                  <a:srgbClr val="1F2A33"/>
                </a:solidFill>
              </a:rPr>
              <a:t>実力の差</a:t>
            </a:r>
            <a:endParaRPr lang="en-US" sz="1250" dirty="0"/>
          </a:p>
        </p:txBody>
      </p:sp>
      <p:sp>
        <p:nvSpPr>
          <p:cNvPr id="12" name="Shape 10"/>
          <p:cNvSpPr/>
          <p:nvPr/>
        </p:nvSpPr>
        <p:spPr>
          <a:xfrm>
            <a:off x="5623560" y="1554480"/>
            <a:ext cx="1097280" cy="3566160"/>
          </a:xfrm>
          <a:prstGeom prst="rect">
            <a:avLst/>
          </a:prstGeom>
          <a:solidFill>
            <a:srgbClr val="1F4E78"/>
          </a:solidFill>
          <a:ln w="12700">
            <a:solidFill>
              <a:srgbClr val="1F4E78"/>
            </a:solidFill>
            <a:prstDash val="solid"/>
          </a:ln>
        </p:spPr>
      </p:sp>
      <p:sp>
        <p:nvSpPr>
          <p:cNvPr id="13" name="Text 11"/>
          <p:cNvSpPr txBox="1"/>
          <p:nvPr/>
        </p:nvSpPr>
        <p:spPr>
          <a:xfrm>
            <a:off x="5349240" y="1170432"/>
            <a:ext cx="1645920" cy="365760"/>
          </a:xfrm>
          <a:prstGeom prst="rect">
            <a:avLst/>
          </a:prstGeom>
          <a:noFill/>
          <a:ln/>
        </p:spPr>
        <p:txBody>
          <a:bodyPr wrap="square" lIns="0" tIns="0" rIns="0" bIns="0" rtlCol="0" anchor="t"/>
          <a:lstStyle/>
          <a:p>
            <a:pPr algn="ctr" indent="0" marL="0">
              <a:buNone/>
            </a:pPr>
            <a:r>
              <a:rPr lang="en-US" sz="1400" b="1" dirty="0">
                <a:solidFill>
                  <a:srgbClr val="1F4E78"/>
                </a:solidFill>
              </a:rPr>
              <a:t>7.8億円</a:t>
            </a:r>
            <a:endParaRPr lang="en-US" sz="1400" dirty="0"/>
          </a:p>
        </p:txBody>
      </p:sp>
      <p:sp>
        <p:nvSpPr>
          <p:cNvPr id="14" name="Text 12"/>
          <p:cNvSpPr txBox="1"/>
          <p:nvPr/>
        </p:nvSpPr>
        <p:spPr>
          <a:xfrm>
            <a:off x="5349240" y="5193792"/>
            <a:ext cx="1645920" cy="411480"/>
          </a:xfrm>
          <a:prstGeom prst="rect">
            <a:avLst/>
          </a:prstGeom>
          <a:noFill/>
          <a:ln/>
        </p:spPr>
        <p:txBody>
          <a:bodyPr wrap="square" lIns="0" tIns="0" rIns="0" bIns="0" rtlCol="0" anchor="t"/>
          <a:lstStyle/>
          <a:p>
            <a:pPr algn="ctr" indent="0" marL="0">
              <a:buNone/>
            </a:pPr>
            <a:r>
              <a:rPr lang="en-US" sz="1250" b="1" dirty="0">
                <a:solidFill>
                  <a:srgbClr val="1F2A33"/>
                </a:solidFill>
              </a:rPr>
              <a:t>実績の営業利益</a:t>
            </a:r>
            <a:endParaRPr lang="en-US" sz="1250" dirty="0"/>
          </a:p>
        </p:txBody>
      </p:sp>
      <p:sp>
        <p:nvSpPr>
          <p:cNvPr id="15" name="Text 13"/>
          <p:cNvSpPr txBox="1"/>
          <p:nvPr/>
        </p:nvSpPr>
        <p:spPr>
          <a:xfrm>
            <a:off x="548640" y="5623560"/>
            <a:ext cx="6492240" cy="548640"/>
          </a:xfrm>
          <a:prstGeom prst="rect">
            <a:avLst/>
          </a:prstGeom>
          <a:noFill/>
          <a:ln/>
        </p:spPr>
        <p:txBody>
          <a:bodyPr wrap="square" lIns="0" tIns="0" rIns="0" bIns="0" rtlCol="0" anchor="t"/>
          <a:lstStyle/>
          <a:p>
            <a:pPr indent="0" marL="0">
              <a:buNone/>
            </a:pPr>
            <a:r>
              <a:rPr lang="en-US" sz="1150" dirty="0">
                <a:solidFill>
                  <a:srgbClr val="5A6573"/>
                </a:solidFill>
              </a:rPr>
              <a:t>説明用の例（億円）。為替の影響は▲4,980万円（取引▲5,280・換算+300）、実力の差は+2,980万円。為替の影響＝（実績の適用レート−予算レート）×実績のドル額。適用レートは予約済みが予約相場、未予約が実際の相場</a:t>
            </a:r>
            <a:endParaRPr lang="en-US" sz="1150" dirty="0"/>
          </a:p>
        </p:txBody>
      </p:sp>
      <p:sp>
        <p:nvSpPr>
          <p:cNvPr id="16" name="q0"/>
          <p:cNvSpPr/>
          <p:nvPr/>
        </p:nvSpPr>
        <p:spPr>
          <a:xfrm>
            <a:off x="7223760" y="1280160"/>
            <a:ext cx="4389120" cy="1143000"/>
          </a:xfrm>
          <a:prstGeom prst="roundRect">
            <a:avLst>
              <a:gd name="adj" fmla="val 9600"/>
            </a:avLst>
          </a:prstGeom>
          <a:solidFill>
            <a:srgbClr val="FFFFFF"/>
          </a:solidFill>
          <a:ln w="19050">
            <a:solidFill>
              <a:srgbClr val="C46A1A"/>
            </a:solidFill>
            <a:prstDash val="solid"/>
          </a:ln>
        </p:spPr>
      </p:sp>
      <p:sp>
        <p:nvSpPr>
          <p:cNvPr id="17" name="Text 15"/>
          <p:cNvSpPr txBox="1"/>
          <p:nvPr/>
        </p:nvSpPr>
        <p:spPr>
          <a:xfrm>
            <a:off x="7360920" y="1353312"/>
            <a:ext cx="4114800" cy="1005840"/>
          </a:xfrm>
          <a:prstGeom prst="rect">
            <a:avLst/>
          </a:prstGeom>
          <a:noFill/>
          <a:ln/>
        </p:spPr>
        <p:txBody>
          <a:bodyPr wrap="square" lIns="1016" tIns="1016" rIns="1016" bIns="1016" rtlCol="0" anchor="ctr"/>
          <a:lstStyle/>
          <a:p>
            <a:pPr indent="0" marL="0">
              <a:buNone/>
            </a:pPr>
            <a:r>
              <a:rPr lang="en-US" sz="1600" b="1" dirty="0">
                <a:solidFill>
                  <a:srgbClr val="C46A1A"/>
                </a:solidFill>
              </a:rPr>
              <a:t>取引の影響</a:t>
            </a:r>
            <a:endParaRPr lang="en-US" sz="1500" dirty="0"/>
          </a:p>
          <a:p>
            <a:pPr indent="0" marL="0">
              <a:buNone/>
            </a:pPr>
            <a:r>
              <a:rPr lang="en-US" sz="1300" dirty="0">
                <a:solidFill>
                  <a:srgbClr val="1F2A33"/>
                </a:solidFill>
              </a:rPr>
              <a:t>ドルで払う輸入の原価。予約で一部を固定できる</a:t>
            </a:r>
            <a:endParaRPr lang="en-US" sz="1500" dirty="0"/>
          </a:p>
        </p:txBody>
      </p:sp>
      <p:sp>
        <p:nvSpPr>
          <p:cNvPr id="18" name="q1"/>
          <p:cNvSpPr/>
          <p:nvPr/>
        </p:nvSpPr>
        <p:spPr>
          <a:xfrm>
            <a:off x="7223760" y="2606040"/>
            <a:ext cx="4389120" cy="1143000"/>
          </a:xfrm>
          <a:prstGeom prst="roundRect">
            <a:avLst>
              <a:gd name="adj" fmla="val 9600"/>
            </a:avLst>
          </a:prstGeom>
          <a:solidFill>
            <a:srgbClr val="FFFFFF"/>
          </a:solidFill>
          <a:ln w="19050">
            <a:solidFill>
              <a:srgbClr val="1F4E78"/>
            </a:solidFill>
            <a:prstDash val="solid"/>
          </a:ln>
        </p:spPr>
      </p:sp>
      <p:sp>
        <p:nvSpPr>
          <p:cNvPr id="19" name="Text 17"/>
          <p:cNvSpPr txBox="1"/>
          <p:nvPr/>
        </p:nvSpPr>
        <p:spPr>
          <a:xfrm>
            <a:off x="7360920" y="2679192"/>
            <a:ext cx="4114800" cy="1005840"/>
          </a:xfrm>
          <a:prstGeom prst="rect">
            <a:avLst/>
          </a:prstGeom>
          <a:noFill/>
          <a:ln/>
        </p:spPr>
        <p:txBody>
          <a:bodyPr wrap="square" lIns="1016" tIns="1016" rIns="1016" bIns="1016" rtlCol="0" anchor="ctr"/>
          <a:lstStyle/>
          <a:p>
            <a:pPr indent="0" marL="0">
              <a:buNone/>
            </a:pPr>
            <a:r>
              <a:rPr lang="en-US" sz="1600" b="1" dirty="0">
                <a:solidFill>
                  <a:srgbClr val="1F4E78"/>
                </a:solidFill>
              </a:rPr>
              <a:t>換算の影響</a:t>
            </a:r>
            <a:endParaRPr lang="en-US" sz="1500" dirty="0"/>
          </a:p>
          <a:p>
            <a:pPr indent="0" marL="0">
              <a:buNone/>
            </a:pPr>
            <a:r>
              <a:rPr lang="en-US" sz="1300" dirty="0">
                <a:solidFill>
                  <a:srgbClr val="1F2A33"/>
                </a:solidFill>
              </a:rPr>
              <a:t>海外販売子会社の売上・利益を円に直す影響。予約の対象ではない</a:t>
            </a:r>
            <a:endParaRPr lang="en-US" sz="1500" dirty="0"/>
          </a:p>
        </p:txBody>
      </p:sp>
      <p:sp>
        <p:nvSpPr>
          <p:cNvPr id="20" name="q2"/>
          <p:cNvSpPr/>
          <p:nvPr/>
        </p:nvSpPr>
        <p:spPr>
          <a:xfrm>
            <a:off x="7223760" y="3931920"/>
            <a:ext cx="4389120" cy="1143000"/>
          </a:xfrm>
          <a:prstGeom prst="roundRect">
            <a:avLst>
              <a:gd name="adj" fmla="val 9600"/>
            </a:avLst>
          </a:prstGeom>
          <a:solidFill>
            <a:srgbClr val="FFFFFF"/>
          </a:solidFill>
          <a:ln w="19050">
            <a:solidFill>
              <a:srgbClr val="8A4A12"/>
            </a:solidFill>
            <a:prstDash val="solid"/>
          </a:ln>
        </p:spPr>
      </p:sp>
      <p:sp>
        <p:nvSpPr>
          <p:cNvPr id="21" name="Text 19"/>
          <p:cNvSpPr txBox="1"/>
          <p:nvPr/>
        </p:nvSpPr>
        <p:spPr>
          <a:xfrm>
            <a:off x="7360920" y="4005072"/>
            <a:ext cx="4114800" cy="1005840"/>
          </a:xfrm>
          <a:prstGeom prst="rect">
            <a:avLst/>
          </a:prstGeom>
          <a:noFill/>
          <a:ln/>
        </p:spPr>
        <p:txBody>
          <a:bodyPr wrap="square" lIns="1016" tIns="1016" rIns="1016" bIns="1016" rtlCol="0" anchor="ctr"/>
          <a:lstStyle/>
          <a:p>
            <a:pPr indent="0" marL="0">
              <a:buNone/>
            </a:pPr>
            <a:r>
              <a:rPr lang="en-US" sz="1600" b="1" dirty="0">
                <a:solidFill>
                  <a:srgbClr val="8A4A12"/>
                </a:solidFill>
              </a:rPr>
              <a:t>予算レートの決め方</a:t>
            </a:r>
            <a:endParaRPr lang="en-US" sz="1500" dirty="0"/>
          </a:p>
          <a:p>
            <a:pPr indent="0" marL="0">
              <a:buNone/>
            </a:pPr>
            <a:r>
              <a:rPr lang="en-US" sz="1300" dirty="0">
                <a:solidFill>
                  <a:srgbClr val="1F2A33"/>
                </a:solidFill>
              </a:rPr>
              <a:t>予約済み＝予約相場、まだの分＝予算編成時の先物相場で加重平均</a:t>
            </a:r>
            <a:endParaRPr lang="en-US" sz="15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573"/>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nchor="ctr"/>
          <a:lstStyle/>
          <a:p>
            <a:pPr algn="l" indent="0" marL="0">
              <a:buNone/>
            </a:pPr>
            <a:r>
              <a:rPr lang="en-US" sz="3000" b="1" dirty="0">
                <a:solidFill>
                  <a:srgbClr val="1F4E78"/>
                </a:solidFill>
              </a:rPr>
              <a:t>為替の影響を、取引の影響と換算の影響に分けて四半期ごとに</a:t>
            </a:r>
            <a:endParaRPr lang="en-US" sz="3000" dirty="0"/>
          </a:p>
        </p:txBody>
      </p:sp>
      <p:graphicFrame>
        <p:nvGraphicFramePr>
          <p:cNvPr id="3" name="Chart 0" descr=""/>
          <p:cNvGraphicFramePr/>
          <p:nvPr/>
        </p:nvGraphicFramePr>
        <p:xfrm>
          <a:off x="548640" y="1234440"/>
          <a:ext cx="6766560" cy="4389120"/>
        </p:xfrm>
        <a:graphic xmlns:a="http://schemas.openxmlformats.org/drawingml/2006/main">
          <a:graphicData uri="http://schemas.openxmlformats.org/drawingml/2006/chart">
            <c:chart xmlns:c="http://schemas.openxmlformats.org/drawingml/2006/chart" r:id="rId1"/>
          </a:graphicData>
        </a:graphic>
      </p:graphicFrame>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7498080" y="1325880"/>
          <a:ext cx="4206240" cy="914400"/>
        </p:xfrm>
        <a:graphic>
          <a:graphicData uri="http://schemas.openxmlformats.org/drawingml/2006/table">
            <a:tbl>
              <a:tblPr/>
              <a:tblGrid>
                <a:gridCol w="2926080"/>
                <a:gridCol w="1280160"/>
              </a:tblGrid>
              <a:tr h="566928">
                <a:tc>
                  <a:txBody>
                    <a:bodyPr/>
                    <a:lstStyle/>
                    <a:p>
                      <a:pPr indent="0" marL="0">
                        <a:buNone/>
                      </a:pPr>
                      <a:r>
                        <a:rPr lang="en-US" sz="1500" b="1" dirty="0">
                          <a:solidFill>
                            <a:srgbClr val="FFFFFF"/>
                          </a:solidFill>
                        </a:rPr>
                        <a:t>内訳（年間・設例）</a:t>
                      </a:r>
                      <a:endParaRPr lang="en-US" sz="15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solidFill>
                      <a:srgbClr val="1F4E78"/>
                    </a:solidFill>
                  </a:tcPr>
                </a:tc>
                <a:tc>
                  <a:txBody>
                    <a:bodyPr/>
                    <a:lstStyle/>
                    <a:p>
                      <a:pPr indent="0" marL="0">
                        <a:buNone/>
                      </a:pPr>
                      <a:r>
                        <a:rPr lang="en-US" sz="1500" b="1" dirty="0">
                          <a:solidFill>
                            <a:srgbClr val="FFFFFF"/>
                          </a:solidFill>
                        </a:rPr>
                        <a:t>万円</a:t>
                      </a:r>
                      <a:endParaRPr lang="en-US" sz="15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solidFill>
                      <a:srgbClr val="1F4E78"/>
                    </a:solidFill>
                  </a:tcPr>
                </a:tc>
              </a:tr>
              <a:tr h="566928">
                <a:tc>
                  <a:txBody>
                    <a:bodyPr/>
                    <a:lstStyle/>
                    <a:p>
                      <a:pPr indent="0" marL="0">
                        <a:buNone/>
                      </a:pPr>
                      <a:r>
                        <a:rPr lang="en-US" sz="1300" b="1" dirty="0">
                          <a:solidFill>
                            <a:srgbClr val="1F4E78"/>
                          </a:solidFill>
                        </a:rPr>
                        <a:t>取引の影響（輸入の原価）</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00" dirty="0">
                          <a:solidFill>
                            <a:srgbClr val="1F2A33"/>
                          </a:solidFill>
                        </a:rPr>
                        <a:t>▲5,280</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r>
              <a:tr h="566928">
                <a:tc>
                  <a:txBody>
                    <a:bodyPr/>
                    <a:lstStyle/>
                    <a:p>
                      <a:pPr indent="0" marL="0">
                        <a:buNone/>
                      </a:pPr>
                      <a:r>
                        <a:rPr lang="en-US" sz="1300" b="1" dirty="0">
                          <a:solidFill>
                            <a:srgbClr val="1F4E78"/>
                          </a:solidFill>
                        </a:rPr>
                        <a:t>換算の影響（海外販売子会社）</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00" dirty="0">
                          <a:solidFill>
                            <a:srgbClr val="1F2A33"/>
                          </a:solidFill>
                        </a:rPr>
                        <a:t>+300</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r>
              <a:tr h="566928">
                <a:tc>
                  <a:txBody>
                    <a:bodyPr/>
                    <a:lstStyle/>
                    <a:p>
                      <a:pPr indent="0" marL="0">
                        <a:buNone/>
                      </a:pPr>
                      <a:r>
                        <a:rPr lang="en-US" sz="1300" b="1" dirty="0">
                          <a:solidFill>
                            <a:srgbClr val="1F4E78"/>
                          </a:solidFill>
                        </a:rPr>
                        <a:t>為替の影響の合計</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00" dirty="0">
                          <a:solidFill>
                            <a:srgbClr val="1F2A33"/>
                          </a:solidFill>
                        </a:rPr>
                        <a:t>▲4,980</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r>
              <a:tr h="566928">
                <a:tc>
                  <a:txBody>
                    <a:bodyPr/>
                    <a:lstStyle/>
                    <a:p>
                      <a:pPr indent="0" marL="0">
                        <a:buNone/>
                      </a:pPr>
                      <a:r>
                        <a:rPr lang="en-US" sz="1300" b="1" dirty="0">
                          <a:solidFill>
                            <a:srgbClr val="1F4E78"/>
                          </a:solidFill>
                        </a:rPr>
                        <a:t>実力の差</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00" dirty="0">
                          <a:solidFill>
                            <a:srgbClr val="1F2A33"/>
                          </a:solidFill>
                        </a:rPr>
                        <a:t>（別に分析）</a:t>
                      </a:r>
                      <a:endParaRPr lang="en-US" sz="13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r>
            </a:tbl>
          </a:graphicData>
        </a:graphic>
      </p:graphicFrame>
      <p:sp>
        <p:nvSpPr>
          <p:cNvPr id="5" name="Text 1"/>
          <p:cNvSpPr txBox="1"/>
          <p:nvPr/>
        </p:nvSpPr>
        <p:spPr>
          <a:xfrm>
            <a:off x="7498080" y="4389120"/>
            <a:ext cx="4114800" cy="1188720"/>
          </a:xfrm>
          <a:prstGeom prst="rect">
            <a:avLst/>
          </a:prstGeom>
          <a:noFill/>
          <a:ln/>
        </p:spPr>
        <p:txBody>
          <a:bodyPr wrap="square" lIns="1016" tIns="1016" rIns="1016" bIns="1016" rtlCol="0" anchor="t"/>
          <a:lstStyle/>
          <a:p>
            <a:pPr indent="0" marL="0">
              <a:buNone/>
            </a:pPr>
            <a:r>
              <a:rPr lang="en-US" sz="1250" dirty="0">
                <a:solidFill>
                  <a:srgbClr val="5A6573"/>
                </a:solidFill>
              </a:rPr>
              <a:t>取引の影響＝実績の輸入額1,200万ドル×（実績の適用レート−予算レート）。適用レートは予約済み4割が予約相場142円、未予約6割が実際の相場146円。換算の影響＝営業利益50万ドル×（期中平均146円−140円）</a:t>
            </a:r>
            <a:endParaRPr lang="en-US" sz="125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573"/>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nchor="ctr"/>
          <a:lstStyle/>
          <a:p>
            <a:pPr algn="l" indent="0" marL="0">
              <a:buNone/>
            </a:pPr>
            <a:r>
              <a:rPr lang="en-US" sz="3000" b="1" dirty="0">
                <a:solidFill>
                  <a:srgbClr val="1F4E78"/>
                </a:solidFill>
              </a:rPr>
              <a:t>感応度：1円の円安による影響（年間・向こう3か月）</a:t>
            </a:r>
            <a:endParaRPr lang="en-US" sz="3000" dirty="0"/>
          </a:p>
        </p:txBody>
      </p:sp>
      <p:graphicFrame>
        <p:nvGraphicFramePr>
          <p:cNvPr id="3" name="Chart 0" descr=""/>
          <p:cNvGraphicFramePr/>
          <p:nvPr/>
        </p:nvGraphicFramePr>
        <p:xfrm>
          <a:off x="548640" y="1234440"/>
          <a:ext cx="6949440" cy="4480560"/>
        </p:xfrm>
        <a:graphic xmlns:a="http://schemas.openxmlformats.org/drawingml/2006/main">
          <a:graphicData uri="http://schemas.openxmlformats.org/drawingml/2006/chart">
            <c:chart xmlns:c="http://schemas.openxmlformats.org/drawingml/2006/chart" r:id="rId1"/>
          </a:graphicData>
        </a:graphic>
      </p:graphicFrame>
      <p:sp>
        <p:nvSpPr>
          <p:cNvPr id="4" name="w0"/>
          <p:cNvSpPr/>
          <p:nvPr/>
        </p:nvSpPr>
        <p:spPr>
          <a:xfrm>
            <a:off x="7772400" y="1325880"/>
            <a:ext cx="3840480" cy="1005840"/>
          </a:xfrm>
          <a:prstGeom prst="roundRect">
            <a:avLst>
              <a:gd name="adj" fmla="val 10909"/>
            </a:avLst>
          </a:prstGeom>
          <a:solidFill>
            <a:srgbClr val="F7FAFD"/>
          </a:solidFill>
          <a:ln w="19050">
            <a:solidFill>
              <a:srgbClr val="C46A1A"/>
            </a:solidFill>
            <a:prstDash val="solid"/>
          </a:ln>
        </p:spPr>
      </p:sp>
      <p:sp>
        <p:nvSpPr>
          <p:cNvPr id="5" name="Text 2"/>
          <p:cNvSpPr txBox="1"/>
          <p:nvPr/>
        </p:nvSpPr>
        <p:spPr>
          <a:xfrm>
            <a:off x="7909560" y="1371600"/>
            <a:ext cx="3566160" cy="914400"/>
          </a:xfrm>
          <a:prstGeom prst="rect">
            <a:avLst/>
          </a:prstGeom>
          <a:noFill/>
          <a:ln/>
        </p:spPr>
        <p:txBody>
          <a:bodyPr wrap="square" lIns="1016" tIns="1016" rIns="1016" bIns="1016" rtlCol="0" anchor="ctr"/>
          <a:lstStyle/>
          <a:p>
            <a:pPr indent="0" marL="0">
              <a:buNone/>
            </a:pPr>
            <a:r>
              <a:rPr lang="en-US" sz="1600" b="1" dirty="0">
                <a:solidFill>
                  <a:srgbClr val="C46A1A"/>
                </a:solidFill>
              </a:rPr>
              <a:t>営業利益</a:t>
            </a:r>
            <a:endParaRPr lang="en-US" sz="1500" dirty="0"/>
          </a:p>
          <a:p>
            <a:pPr indent="0" marL="0">
              <a:buNone/>
            </a:pPr>
            <a:r>
              <a:rPr lang="en-US" sz="1250" dirty="0">
                <a:solidFill>
                  <a:srgbClr val="1F2A33"/>
                </a:solidFill>
              </a:rPr>
              <a:t>輸入の原価・海外販売子会社の売上と利益</a:t>
            </a:r>
            <a:endParaRPr lang="en-US" sz="1500" dirty="0"/>
          </a:p>
        </p:txBody>
      </p:sp>
      <p:sp>
        <p:nvSpPr>
          <p:cNvPr id="6" name="w1"/>
          <p:cNvSpPr/>
          <p:nvPr/>
        </p:nvSpPr>
        <p:spPr>
          <a:xfrm>
            <a:off x="7772400" y="2514600"/>
            <a:ext cx="3840480" cy="1005840"/>
          </a:xfrm>
          <a:prstGeom prst="roundRect">
            <a:avLst>
              <a:gd name="adj" fmla="val 10909"/>
            </a:avLst>
          </a:prstGeom>
          <a:solidFill>
            <a:srgbClr val="F7FAFD"/>
          </a:solidFill>
          <a:ln w="19050">
            <a:solidFill>
              <a:srgbClr val="8A4A12"/>
            </a:solidFill>
            <a:prstDash val="solid"/>
          </a:ln>
        </p:spPr>
      </p:sp>
      <p:sp>
        <p:nvSpPr>
          <p:cNvPr id="7" name="Text 4"/>
          <p:cNvSpPr txBox="1"/>
          <p:nvPr/>
        </p:nvSpPr>
        <p:spPr>
          <a:xfrm>
            <a:off x="7909560" y="2560320"/>
            <a:ext cx="3566160" cy="914400"/>
          </a:xfrm>
          <a:prstGeom prst="rect">
            <a:avLst/>
          </a:prstGeom>
          <a:noFill/>
          <a:ln/>
        </p:spPr>
        <p:txBody>
          <a:bodyPr wrap="square" lIns="1016" tIns="1016" rIns="1016" bIns="1016" rtlCol="0" anchor="ctr"/>
          <a:lstStyle/>
          <a:p>
            <a:pPr indent="0" marL="0">
              <a:buNone/>
            </a:pPr>
            <a:r>
              <a:rPr lang="en-US" sz="1600" b="1" dirty="0">
                <a:solidFill>
                  <a:srgbClr val="8A4A12"/>
                </a:solidFill>
              </a:rPr>
              <a:t>営業外</a:t>
            </a:r>
            <a:endParaRPr lang="en-US" sz="1500" dirty="0"/>
          </a:p>
          <a:p>
            <a:pPr indent="0" marL="0">
              <a:buNone/>
            </a:pPr>
            <a:r>
              <a:rPr lang="en-US" sz="1250" dirty="0">
                <a:solidFill>
                  <a:srgbClr val="1F2A33"/>
                </a:solidFill>
              </a:rPr>
              <a:t>長期貸付金・期末の買掛金などの為替差損益</a:t>
            </a:r>
            <a:endParaRPr lang="en-US" sz="1500" dirty="0"/>
          </a:p>
        </p:txBody>
      </p:sp>
      <p:sp>
        <p:nvSpPr>
          <p:cNvPr id="8" name="w2"/>
          <p:cNvSpPr/>
          <p:nvPr/>
        </p:nvSpPr>
        <p:spPr>
          <a:xfrm>
            <a:off x="7772400" y="3703320"/>
            <a:ext cx="3840480" cy="1005840"/>
          </a:xfrm>
          <a:prstGeom prst="roundRect">
            <a:avLst>
              <a:gd name="adj" fmla="val 10909"/>
            </a:avLst>
          </a:prstGeom>
          <a:solidFill>
            <a:srgbClr val="F7FAFD"/>
          </a:solidFill>
          <a:ln w="19050">
            <a:solidFill>
              <a:srgbClr val="1F4E78"/>
            </a:solidFill>
            <a:prstDash val="solid"/>
          </a:ln>
        </p:spPr>
      </p:sp>
      <p:sp>
        <p:nvSpPr>
          <p:cNvPr id="9" name="Text 6"/>
          <p:cNvSpPr txBox="1"/>
          <p:nvPr/>
        </p:nvSpPr>
        <p:spPr>
          <a:xfrm>
            <a:off x="7909560" y="3749040"/>
            <a:ext cx="3566160" cy="914400"/>
          </a:xfrm>
          <a:prstGeom prst="rect">
            <a:avLst/>
          </a:prstGeom>
          <a:noFill/>
          <a:ln/>
        </p:spPr>
        <p:txBody>
          <a:bodyPr wrap="square" lIns="1016" tIns="1016" rIns="1016" bIns="1016" rtlCol="0" anchor="ctr"/>
          <a:lstStyle/>
          <a:p>
            <a:pPr indent="0" marL="0">
              <a:buNone/>
            </a:pPr>
            <a:r>
              <a:rPr lang="en-US" sz="1600" b="1" dirty="0">
                <a:solidFill>
                  <a:srgbClr val="1F4E78"/>
                </a:solidFill>
              </a:rPr>
              <a:t>純資産</a:t>
            </a:r>
            <a:endParaRPr lang="en-US" sz="1500" dirty="0"/>
          </a:p>
          <a:p>
            <a:pPr indent="0" marL="0">
              <a:buNone/>
            </a:pPr>
            <a:r>
              <a:rPr lang="en-US" sz="1250" dirty="0">
                <a:solidFill>
                  <a:srgbClr val="1F2A33"/>
                </a:solidFill>
              </a:rPr>
              <a:t>為替換算調整勘定（損益を通らない）</a:t>
            </a:r>
            <a:endParaRPr lang="en-US" sz="1500" dirty="0"/>
          </a:p>
        </p:txBody>
      </p:sp>
      <p:sp>
        <p:nvSpPr>
          <p:cNvPr id="10" name="Text 7"/>
          <p:cNvSpPr txBox="1"/>
          <p:nvPr/>
        </p:nvSpPr>
        <p:spPr>
          <a:xfrm>
            <a:off x="7772400" y="4937760"/>
            <a:ext cx="3840480" cy="822960"/>
          </a:xfrm>
          <a:prstGeom prst="rect">
            <a:avLst/>
          </a:prstGeom>
          <a:noFill/>
          <a:ln/>
        </p:spPr>
        <p:txBody>
          <a:bodyPr wrap="square" lIns="1016" tIns="1016" rIns="1016" bIns="1016" rtlCol="0" anchor="t"/>
          <a:lstStyle/>
          <a:p>
            <a:pPr indent="0" marL="0">
              <a:buNone/>
            </a:pPr>
            <a:r>
              <a:rPr lang="en-US" sz="1300" b="1" dirty="0">
                <a:solidFill>
                  <a:srgbClr val="B0392E"/>
                </a:solidFill>
              </a:rPr>
              <a:t>予約で買えるのは時間。円安が続けば、いずれ原価に入る → 値上げ・調達の見直しを判断する</a:t>
            </a:r>
            <a:endParaRPr lang="en-US" sz="1300" dirty="0"/>
          </a:p>
        </p:txBody>
      </p:sp>
      <p:sp>
        <p:nvSpPr>
          <p:cNvPr id="11" name="Text 8"/>
          <p:cNvSpPr txBox="1"/>
          <p:nvPr/>
        </p:nvSpPr>
        <p:spPr>
          <a:xfrm>
            <a:off x="548640" y="5806440"/>
            <a:ext cx="11064240" cy="365760"/>
          </a:xfrm>
          <a:prstGeom prst="rect">
            <a:avLst/>
          </a:prstGeom>
          <a:noFill/>
          <a:ln/>
        </p:spPr>
        <p:txBody>
          <a:bodyPr wrap="square" lIns="0" tIns="0" rIns="0" bIns="0" rtlCol="0" anchor="t"/>
          <a:lstStyle/>
          <a:p>
            <a:pPr indent="0" marL="0">
              <a:buNone/>
            </a:pPr>
            <a:r>
              <a:rPr lang="en-US" sz="1250" dirty="0">
                <a:solidFill>
                  <a:srgbClr val="5A6573"/>
                </a:solidFill>
              </a:rPr>
              <a:t>売上は期中平均、純資産・貸付金は期末の相場が1円動いたときの概算。輸入は仕入額への影響（売上原価に入る時期は在庫でずれる）。長期貸付金は、税務では届け出がなければ発生時換算法</a:t>
            </a:r>
            <a:endParaRPr lang="en-US" sz="125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573"/>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nchor="ctr"/>
          <a:lstStyle/>
          <a:p>
            <a:pPr algn="l" indent="0" marL="0">
              <a:buNone/>
            </a:pPr>
            <a:r>
              <a:rPr lang="en-US" sz="3000" b="1" dirty="0">
                <a:solidFill>
                  <a:srgbClr val="1F4E78"/>
                </a:solidFill>
              </a:rPr>
              <a:t>体制と育成：④まで一人で回せる人を、二人にする</a:t>
            </a:r>
            <a:endParaRPr lang="en-US" sz="3000" dirty="0"/>
          </a:p>
        </p:txBody>
      </p:sp>
      <p:sp>
        <p:nvSpPr>
          <p:cNvPr id="3" name="Shape 1"/>
          <p:cNvSpPr/>
          <p:nvPr/>
        </p:nvSpPr>
        <p:spPr>
          <a:xfrm>
            <a:off x="548640" y="4206240"/>
            <a:ext cx="1508760" cy="914400"/>
          </a:xfrm>
          <a:prstGeom prst="rect">
            <a:avLst/>
          </a:prstGeom>
          <a:solidFill>
            <a:srgbClr val="DCE6F0"/>
          </a:solidFill>
          <a:ln w="12700">
            <a:solidFill>
              <a:srgbClr val="DCE6F0"/>
            </a:solidFill>
            <a:prstDash val="solid"/>
          </a:ln>
        </p:spPr>
      </p:sp>
      <p:sp>
        <p:nvSpPr>
          <p:cNvPr id="4" name="Text 2"/>
          <p:cNvSpPr txBox="1"/>
          <p:nvPr/>
        </p:nvSpPr>
        <p:spPr>
          <a:xfrm>
            <a:off x="594360" y="4251960"/>
            <a:ext cx="1417320" cy="914400"/>
          </a:xfrm>
          <a:prstGeom prst="rect">
            <a:avLst/>
          </a:prstGeom>
          <a:noFill/>
          <a:ln/>
        </p:spPr>
        <p:txBody>
          <a:bodyPr wrap="square" lIns="1016" tIns="1016" rIns="1016" bIns="1016" rtlCol="0" anchor="t"/>
          <a:lstStyle/>
          <a:p>
            <a:pPr algn="ctr" indent="0" marL="0">
              <a:buNone/>
            </a:pPr>
            <a:r>
              <a:rPr lang="en-US" sz="2000" b="1" dirty="0">
                <a:solidFill>
                  <a:srgbClr val="1F4E78"/>
                </a:solidFill>
              </a:rPr>
              <a:t>①</a:t>
            </a:r>
            <a:endParaRPr lang="en-US" sz="1500" dirty="0"/>
          </a:p>
          <a:p>
            <a:pPr algn="ctr" indent="0" marL="0">
              <a:buNone/>
            </a:pPr>
            <a:r>
              <a:rPr lang="en-US" sz="1150" dirty="0">
                <a:solidFill>
                  <a:srgbClr val="1F2A33"/>
                </a:solidFill>
              </a:rPr>
              <a:t>社内レートでの換算と月次</a:t>
            </a:r>
            <a:endParaRPr lang="en-US" sz="1500" dirty="0"/>
          </a:p>
        </p:txBody>
      </p:sp>
      <p:sp>
        <p:nvSpPr>
          <p:cNvPr id="5" name="Shape 3"/>
          <p:cNvSpPr/>
          <p:nvPr/>
        </p:nvSpPr>
        <p:spPr>
          <a:xfrm>
            <a:off x="2148840" y="3337560"/>
            <a:ext cx="1508760" cy="1783080"/>
          </a:xfrm>
          <a:prstGeom prst="rect">
            <a:avLst/>
          </a:prstGeom>
          <a:solidFill>
            <a:srgbClr val="B7CDE2"/>
          </a:solidFill>
          <a:ln w="12700">
            <a:solidFill>
              <a:srgbClr val="B7CDE2"/>
            </a:solidFill>
            <a:prstDash val="solid"/>
          </a:ln>
        </p:spPr>
      </p:sp>
      <p:sp>
        <p:nvSpPr>
          <p:cNvPr id="6" name="Text 4"/>
          <p:cNvSpPr txBox="1"/>
          <p:nvPr/>
        </p:nvSpPr>
        <p:spPr>
          <a:xfrm>
            <a:off x="2194560" y="3383280"/>
            <a:ext cx="1417320" cy="1463040"/>
          </a:xfrm>
          <a:prstGeom prst="rect">
            <a:avLst/>
          </a:prstGeom>
          <a:noFill/>
          <a:ln/>
        </p:spPr>
        <p:txBody>
          <a:bodyPr wrap="square" lIns="1016" tIns="1016" rIns="1016" bIns="1016" rtlCol="0" anchor="t"/>
          <a:lstStyle/>
          <a:p>
            <a:pPr algn="ctr" indent="0" marL="0">
              <a:buNone/>
            </a:pPr>
            <a:r>
              <a:rPr lang="en-US" sz="2000" b="1" dirty="0">
                <a:solidFill>
                  <a:srgbClr val="1F4E78"/>
                </a:solidFill>
              </a:rPr>
              <a:t>②</a:t>
            </a:r>
            <a:endParaRPr lang="en-US" sz="1500" dirty="0"/>
          </a:p>
          <a:p>
            <a:pPr algn="ctr" indent="0" marL="0">
              <a:buNone/>
            </a:pPr>
            <a:r>
              <a:rPr lang="en-US" sz="1150" dirty="0">
                <a:solidFill>
                  <a:srgbClr val="1F2A33"/>
                </a:solidFill>
              </a:rPr>
              <a:t>予約の処理（振当・直々直先・予定取引）</a:t>
            </a:r>
            <a:endParaRPr lang="en-US" sz="1500" dirty="0"/>
          </a:p>
        </p:txBody>
      </p:sp>
      <p:sp>
        <p:nvSpPr>
          <p:cNvPr id="7" name="Shape 5"/>
          <p:cNvSpPr/>
          <p:nvPr/>
        </p:nvSpPr>
        <p:spPr>
          <a:xfrm>
            <a:off x="3749040" y="2468880"/>
            <a:ext cx="1508760" cy="2651760"/>
          </a:xfrm>
          <a:prstGeom prst="rect">
            <a:avLst/>
          </a:prstGeom>
          <a:solidFill>
            <a:srgbClr val="7FA7CF"/>
          </a:solidFill>
          <a:ln w="12700">
            <a:solidFill>
              <a:srgbClr val="7FA7CF"/>
            </a:solidFill>
            <a:prstDash val="solid"/>
          </a:ln>
        </p:spPr>
      </p:sp>
      <p:sp>
        <p:nvSpPr>
          <p:cNvPr id="8" name="Text 6"/>
          <p:cNvSpPr txBox="1"/>
          <p:nvPr/>
        </p:nvSpPr>
        <p:spPr>
          <a:xfrm>
            <a:off x="3794760" y="2514600"/>
            <a:ext cx="1417320" cy="1463040"/>
          </a:xfrm>
          <a:prstGeom prst="rect">
            <a:avLst/>
          </a:prstGeom>
          <a:noFill/>
          <a:ln/>
        </p:spPr>
        <p:txBody>
          <a:bodyPr wrap="square" lIns="1016" tIns="1016" rIns="1016" bIns="1016" rtlCol="0" anchor="t"/>
          <a:lstStyle/>
          <a:p>
            <a:pPr algn="ctr" indent="0" marL="0">
              <a:buNone/>
            </a:pPr>
            <a:r>
              <a:rPr lang="en-US" sz="2000" b="1" dirty="0">
                <a:solidFill>
                  <a:srgbClr val="1F4E78"/>
                </a:solidFill>
              </a:rPr>
              <a:t>③</a:t>
            </a:r>
            <a:endParaRPr lang="en-US" sz="1500" dirty="0"/>
          </a:p>
          <a:p>
            <a:pPr algn="ctr" indent="0" marL="0">
              <a:buNone/>
            </a:pPr>
            <a:r>
              <a:rPr lang="en-US" sz="1150" dirty="0">
                <a:solidFill>
                  <a:srgbClr val="1F2A33"/>
                </a:solidFill>
              </a:rPr>
              <a:t>在外子会社の換算と為替換算調整勘定の検算</a:t>
            </a:r>
            <a:endParaRPr lang="en-US" sz="1500" dirty="0"/>
          </a:p>
        </p:txBody>
      </p:sp>
      <p:sp>
        <p:nvSpPr>
          <p:cNvPr id="9" name="Shape 7"/>
          <p:cNvSpPr/>
          <p:nvPr/>
        </p:nvSpPr>
        <p:spPr>
          <a:xfrm>
            <a:off x="5349240" y="1600200"/>
            <a:ext cx="1508760" cy="3520440"/>
          </a:xfrm>
          <a:prstGeom prst="rect">
            <a:avLst/>
          </a:prstGeom>
          <a:solidFill>
            <a:srgbClr val="1F4E78"/>
          </a:solidFill>
          <a:ln w="12700">
            <a:solidFill>
              <a:srgbClr val="1F4E78"/>
            </a:solidFill>
            <a:prstDash val="solid"/>
          </a:ln>
        </p:spPr>
      </p:sp>
      <p:sp>
        <p:nvSpPr>
          <p:cNvPr id="10" name="Text 8"/>
          <p:cNvSpPr txBox="1"/>
          <p:nvPr/>
        </p:nvSpPr>
        <p:spPr>
          <a:xfrm>
            <a:off x="5394960" y="1645920"/>
            <a:ext cx="1417320" cy="1463040"/>
          </a:xfrm>
          <a:prstGeom prst="rect">
            <a:avLst/>
          </a:prstGeom>
          <a:noFill/>
          <a:ln/>
        </p:spPr>
        <p:txBody>
          <a:bodyPr wrap="square" lIns="1016" tIns="1016" rIns="1016" bIns="1016" rtlCol="0" anchor="t"/>
          <a:lstStyle/>
          <a:p>
            <a:pPr algn="ctr" indent="0" marL="0">
              <a:buNone/>
            </a:pPr>
            <a:r>
              <a:rPr lang="en-US" sz="2000" b="1" dirty="0">
                <a:solidFill>
                  <a:srgbClr val="FFFFFF"/>
                </a:solidFill>
              </a:rPr>
              <a:t>④</a:t>
            </a:r>
            <a:endParaRPr lang="en-US" sz="1500" dirty="0"/>
          </a:p>
          <a:p>
            <a:pPr algn="ctr" indent="0" marL="0">
              <a:buNone/>
            </a:pPr>
            <a:r>
              <a:rPr lang="en-US" sz="1150" dirty="0">
                <a:solidFill>
                  <a:srgbClr val="FFFFFF"/>
                </a:solidFill>
              </a:rPr>
              <a:t>為替の影響の分析と監査法人への説明</a:t>
            </a:r>
            <a:endParaRPr lang="en-US" sz="1500" dirty="0"/>
          </a:p>
        </p:txBody>
      </p:sp>
      <p:sp>
        <p:nvSpPr>
          <p:cNvPr id="11" name="Text 9"/>
          <p:cNvSpPr txBox="1"/>
          <p:nvPr/>
        </p:nvSpPr>
        <p:spPr>
          <a:xfrm>
            <a:off x="548640" y="5257800"/>
            <a:ext cx="6400800" cy="411480"/>
          </a:xfrm>
          <a:prstGeom prst="rect">
            <a:avLst/>
          </a:prstGeom>
          <a:noFill/>
          <a:ln/>
        </p:spPr>
        <p:txBody>
          <a:bodyPr wrap="square" lIns="0" tIns="0" rIns="0" bIns="0" rtlCol="0" anchor="t"/>
          <a:lstStyle/>
          <a:p>
            <a:pPr indent="0" marL="0">
              <a:buNone/>
            </a:pPr>
            <a:r>
              <a:rPr lang="en-US" sz="1400" b="1" dirty="0">
                <a:solidFill>
                  <a:srgbClr val="1F4E78"/>
                </a:solidFill>
              </a:rPr>
              <a:t>④まで一人でできて「回せる」</a:t>
            </a:r>
            <a:endParaRPr lang="en-US" sz="1400" dirty="0"/>
          </a:p>
        </p:txBody>
      </p:sp>
      <p:sp>
        <p:nvSpPr>
          <p:cNvPr id="12" name="Shape 10"/>
          <p:cNvSpPr/>
          <p:nvPr/>
        </p:nvSpPr>
        <p:spPr>
          <a:xfrm>
            <a:off x="7223760" y="1371600"/>
            <a:ext cx="1463040" cy="822960"/>
          </a:xfrm>
          <a:prstGeom prst="chevron">
            <a:avLst/>
          </a:prstGeom>
          <a:solidFill>
            <a:srgbClr val="E3E8EE"/>
          </a:solidFill>
          <a:ln w="12700">
            <a:solidFill>
              <a:srgbClr val="FFFFFF"/>
            </a:solidFill>
            <a:prstDash val="solid"/>
          </a:ln>
        </p:spPr>
      </p:sp>
      <p:sp>
        <p:nvSpPr>
          <p:cNvPr id="13" name="Text 11"/>
          <p:cNvSpPr txBox="1"/>
          <p:nvPr/>
        </p:nvSpPr>
        <p:spPr>
          <a:xfrm>
            <a:off x="7452360" y="1371600"/>
            <a:ext cx="1051560" cy="822960"/>
          </a:xfrm>
          <a:prstGeom prst="rect">
            <a:avLst/>
          </a:prstGeom>
          <a:noFill/>
          <a:ln/>
        </p:spPr>
        <p:txBody>
          <a:bodyPr wrap="square" lIns="0" tIns="0" rIns="0" bIns="0" rtlCol="0" anchor="ctr"/>
          <a:lstStyle/>
          <a:p>
            <a:pPr algn="ctr" indent="0" marL="0">
              <a:buNone/>
            </a:pPr>
            <a:r>
              <a:rPr lang="en-US" sz="1350" b="1" dirty="0">
                <a:solidFill>
                  <a:srgbClr val="1F4E78"/>
                </a:solidFill>
              </a:rPr>
              <a:t>今年</a:t>
            </a:r>
            <a:endParaRPr lang="en-US" sz="1500" dirty="0"/>
          </a:p>
          <a:p>
            <a:pPr algn="ctr" indent="0" marL="0">
              <a:buNone/>
            </a:pPr>
            <a:r>
              <a:rPr lang="en-US" sz="1150" dirty="0">
                <a:solidFill>
                  <a:srgbClr val="1F2A33"/>
                </a:solidFill>
              </a:rPr>
              <a:t>予約台帳の記入</a:t>
            </a:r>
            <a:endParaRPr lang="en-US" sz="1500" dirty="0"/>
          </a:p>
        </p:txBody>
      </p:sp>
      <p:sp>
        <p:nvSpPr>
          <p:cNvPr id="14" name="Shape 12"/>
          <p:cNvSpPr/>
          <p:nvPr/>
        </p:nvSpPr>
        <p:spPr>
          <a:xfrm>
            <a:off x="8732520" y="1371600"/>
            <a:ext cx="1463040" cy="822960"/>
          </a:xfrm>
          <a:prstGeom prst="chevron">
            <a:avLst/>
          </a:prstGeom>
          <a:solidFill>
            <a:srgbClr val="E3E8EE"/>
          </a:solidFill>
          <a:ln w="12700">
            <a:solidFill>
              <a:srgbClr val="FFFFFF"/>
            </a:solidFill>
            <a:prstDash val="solid"/>
          </a:ln>
        </p:spPr>
      </p:sp>
      <p:sp>
        <p:nvSpPr>
          <p:cNvPr id="15" name="Text 13"/>
          <p:cNvSpPr txBox="1"/>
          <p:nvPr/>
        </p:nvSpPr>
        <p:spPr>
          <a:xfrm>
            <a:off x="8961120" y="1371600"/>
            <a:ext cx="1051560" cy="822960"/>
          </a:xfrm>
          <a:prstGeom prst="rect">
            <a:avLst/>
          </a:prstGeom>
          <a:noFill/>
          <a:ln/>
        </p:spPr>
        <p:txBody>
          <a:bodyPr wrap="square" lIns="0" tIns="0" rIns="0" bIns="0" rtlCol="0" anchor="ctr"/>
          <a:lstStyle/>
          <a:p>
            <a:pPr algn="ctr" indent="0" marL="0">
              <a:buNone/>
            </a:pPr>
            <a:r>
              <a:rPr lang="en-US" sz="1350" b="1" dirty="0">
                <a:solidFill>
                  <a:srgbClr val="1F4E78"/>
                </a:solidFill>
              </a:rPr>
              <a:t>来年</a:t>
            </a:r>
            <a:endParaRPr lang="en-US" sz="1500" dirty="0"/>
          </a:p>
          <a:p>
            <a:pPr algn="ctr" indent="0" marL="0">
              <a:buNone/>
            </a:pPr>
            <a:r>
              <a:rPr lang="en-US" sz="1150" dirty="0">
                <a:solidFill>
                  <a:srgbClr val="1F2A33"/>
                </a:solidFill>
              </a:rPr>
              <a:t>②まで</a:t>
            </a:r>
            <a:endParaRPr lang="en-US" sz="1500" dirty="0"/>
          </a:p>
        </p:txBody>
      </p:sp>
      <p:sp>
        <p:nvSpPr>
          <p:cNvPr id="16" name="Shape 14"/>
          <p:cNvSpPr/>
          <p:nvPr/>
        </p:nvSpPr>
        <p:spPr>
          <a:xfrm>
            <a:off x="10241280" y="1371600"/>
            <a:ext cx="1463040" cy="822960"/>
          </a:xfrm>
          <a:prstGeom prst="chevron">
            <a:avLst/>
          </a:prstGeom>
          <a:solidFill>
            <a:srgbClr val="1F4E78"/>
          </a:solidFill>
          <a:ln w="12700">
            <a:solidFill>
              <a:srgbClr val="FFFFFF"/>
            </a:solidFill>
            <a:prstDash val="solid"/>
          </a:ln>
        </p:spPr>
      </p:sp>
      <p:sp>
        <p:nvSpPr>
          <p:cNvPr id="17" name="Text 15"/>
          <p:cNvSpPr txBox="1"/>
          <p:nvPr/>
        </p:nvSpPr>
        <p:spPr>
          <a:xfrm>
            <a:off x="10469880" y="1371600"/>
            <a:ext cx="1051560" cy="822960"/>
          </a:xfrm>
          <a:prstGeom prst="rect">
            <a:avLst/>
          </a:prstGeom>
          <a:noFill/>
          <a:ln/>
        </p:spPr>
        <p:txBody>
          <a:bodyPr wrap="square" lIns="0" tIns="0" rIns="0" bIns="0" rtlCol="0" anchor="ctr"/>
          <a:lstStyle/>
          <a:p>
            <a:pPr algn="ctr" indent="0" marL="0">
              <a:buNone/>
            </a:pPr>
            <a:r>
              <a:rPr lang="en-US" sz="1350" b="1" dirty="0">
                <a:solidFill>
                  <a:srgbClr val="FFFFFF"/>
                </a:solidFill>
              </a:rPr>
              <a:t>再来年</a:t>
            </a:r>
            <a:endParaRPr lang="en-US" sz="1500" dirty="0"/>
          </a:p>
          <a:p>
            <a:pPr algn="ctr" indent="0" marL="0">
              <a:buNone/>
            </a:pPr>
            <a:r>
              <a:rPr lang="en-US" sz="1150" dirty="0">
                <a:solidFill>
                  <a:srgbClr val="FFFFFF"/>
                </a:solidFill>
              </a:rPr>
              <a:t>④まで</a:t>
            </a:r>
            <a:endParaRPr lang="en-US" sz="1500" dirty="0"/>
          </a:p>
        </p:txBody>
      </p:sp>
      <p:sp>
        <p:nvSpPr>
          <p:cNvPr id="18" name="k0"/>
          <p:cNvSpPr/>
          <p:nvPr/>
        </p:nvSpPr>
        <p:spPr>
          <a:xfrm>
            <a:off x="7223760" y="2514600"/>
            <a:ext cx="4389120" cy="868680"/>
          </a:xfrm>
          <a:prstGeom prst="roundRect">
            <a:avLst>
              <a:gd name="adj" fmla="val 12632"/>
            </a:avLst>
          </a:prstGeom>
          <a:solidFill>
            <a:srgbClr val="FFFFFF"/>
          </a:solidFill>
          <a:ln w="19050">
            <a:solidFill>
              <a:srgbClr val="7FA7CF"/>
            </a:solidFill>
            <a:prstDash val="solid"/>
          </a:ln>
        </p:spPr>
      </p:sp>
      <p:sp>
        <p:nvSpPr>
          <p:cNvPr id="19" name="Text 17"/>
          <p:cNvSpPr txBox="1"/>
          <p:nvPr/>
        </p:nvSpPr>
        <p:spPr>
          <a:xfrm>
            <a:off x="7360920" y="2542032"/>
            <a:ext cx="4114800" cy="822960"/>
          </a:xfrm>
          <a:prstGeom prst="rect">
            <a:avLst/>
          </a:prstGeom>
          <a:noFill/>
          <a:ln/>
        </p:spPr>
        <p:txBody>
          <a:bodyPr wrap="square" lIns="1016" tIns="1016" rIns="1016" bIns="1016" rtlCol="0" anchor="ctr"/>
          <a:lstStyle/>
          <a:p>
            <a:pPr indent="0" marL="0">
              <a:buNone/>
            </a:pPr>
            <a:r>
              <a:rPr lang="en-US" sz="1450" b="1" dirty="0">
                <a:solidFill>
                  <a:srgbClr val="7FA7CF"/>
                </a:solidFill>
              </a:rPr>
              <a:t>二人目が記入</a:t>
            </a:r>
            <a:endParaRPr lang="en-US" sz="1500" dirty="0"/>
          </a:p>
          <a:p>
            <a:pPr indent="0" marL="0">
              <a:buNone/>
            </a:pPr>
            <a:r>
              <a:rPr lang="en-US" sz="1250" dirty="0">
                <a:solidFill>
                  <a:srgbClr val="1F2A33"/>
                </a:solidFill>
              </a:rPr>
              <a:t>予約台帳・配分の表</a:t>
            </a:r>
            <a:endParaRPr lang="en-US" sz="1500" dirty="0"/>
          </a:p>
        </p:txBody>
      </p:sp>
      <p:sp>
        <p:nvSpPr>
          <p:cNvPr id="20" name="k1"/>
          <p:cNvSpPr/>
          <p:nvPr/>
        </p:nvSpPr>
        <p:spPr>
          <a:xfrm>
            <a:off x="7223760" y="3520440"/>
            <a:ext cx="4389120" cy="868680"/>
          </a:xfrm>
          <a:prstGeom prst="roundRect">
            <a:avLst>
              <a:gd name="adj" fmla="val 12632"/>
            </a:avLst>
          </a:prstGeom>
          <a:solidFill>
            <a:srgbClr val="FFFFFF"/>
          </a:solidFill>
          <a:ln w="19050">
            <a:solidFill>
              <a:srgbClr val="C46A1A"/>
            </a:solidFill>
            <a:prstDash val="solid"/>
          </a:ln>
        </p:spPr>
      </p:sp>
      <p:sp>
        <p:nvSpPr>
          <p:cNvPr id="21" name="Text 19"/>
          <p:cNvSpPr txBox="1"/>
          <p:nvPr/>
        </p:nvSpPr>
        <p:spPr>
          <a:xfrm>
            <a:off x="7360920" y="3547872"/>
            <a:ext cx="4114800" cy="822960"/>
          </a:xfrm>
          <a:prstGeom prst="rect">
            <a:avLst/>
          </a:prstGeom>
          <a:noFill/>
          <a:ln/>
        </p:spPr>
        <p:txBody>
          <a:bodyPr wrap="square" lIns="1016" tIns="1016" rIns="1016" bIns="1016" rtlCol="0" anchor="ctr"/>
          <a:lstStyle/>
          <a:p>
            <a:pPr indent="0" marL="0">
              <a:buNone/>
            </a:pPr>
            <a:r>
              <a:rPr lang="en-US" sz="1450" b="1" dirty="0">
                <a:solidFill>
                  <a:srgbClr val="C46A1A"/>
                </a:solidFill>
              </a:rPr>
              <a:t>担当と部長が二重に確認</a:t>
            </a:r>
            <a:endParaRPr lang="en-US" sz="1500" dirty="0"/>
          </a:p>
          <a:p>
            <a:pPr indent="0" marL="0">
              <a:buNone/>
            </a:pPr>
            <a:r>
              <a:rPr lang="en-US" sz="1250" dirty="0">
                <a:solidFill>
                  <a:srgbClr val="1F2A33"/>
                </a:solidFill>
              </a:rPr>
              <a:t>責任は経理財務部長</a:t>
            </a:r>
            <a:endParaRPr lang="en-US" sz="1500" dirty="0"/>
          </a:p>
        </p:txBody>
      </p:sp>
      <p:sp>
        <p:nvSpPr>
          <p:cNvPr id="22" name="k2"/>
          <p:cNvSpPr/>
          <p:nvPr/>
        </p:nvSpPr>
        <p:spPr>
          <a:xfrm>
            <a:off x="7223760" y="4526280"/>
            <a:ext cx="4389120" cy="868680"/>
          </a:xfrm>
          <a:prstGeom prst="roundRect">
            <a:avLst>
              <a:gd name="adj" fmla="val 12632"/>
            </a:avLst>
          </a:prstGeom>
          <a:solidFill>
            <a:srgbClr val="FFFFFF"/>
          </a:solidFill>
          <a:ln w="19050">
            <a:solidFill>
              <a:srgbClr val="8A4A12"/>
            </a:solidFill>
            <a:prstDash val="solid"/>
          </a:ln>
        </p:spPr>
      </p:sp>
      <p:sp>
        <p:nvSpPr>
          <p:cNvPr id="23" name="Text 21"/>
          <p:cNvSpPr txBox="1"/>
          <p:nvPr/>
        </p:nvSpPr>
        <p:spPr>
          <a:xfrm>
            <a:off x="7360920" y="4553712"/>
            <a:ext cx="4114800" cy="822960"/>
          </a:xfrm>
          <a:prstGeom prst="rect">
            <a:avLst/>
          </a:prstGeom>
          <a:noFill/>
          <a:ln/>
        </p:spPr>
        <p:txBody>
          <a:bodyPr wrap="square" lIns="1016" tIns="1016" rIns="1016" bIns="1016" rtlCol="0" anchor="ctr"/>
          <a:lstStyle/>
          <a:p>
            <a:pPr indent="0" marL="0">
              <a:buNone/>
            </a:pPr>
            <a:r>
              <a:rPr lang="en-US" sz="1450" b="1" dirty="0">
                <a:solidFill>
                  <a:srgbClr val="8A4A12"/>
                </a:solidFill>
              </a:rPr>
              <a:t>時間</a:t>
            </a:r>
            <a:endParaRPr lang="en-US" sz="1500" dirty="0"/>
          </a:p>
          <a:p>
            <a:pPr indent="0" marL="0">
              <a:buNone/>
            </a:pPr>
            <a:r>
              <a:rPr lang="en-US" sz="1250" dirty="0">
                <a:solidFill>
                  <a:srgbClr val="1F2A33"/>
                </a:solidFill>
              </a:rPr>
              <a:t>担当二人で月8時間（設例）</a:t>
            </a:r>
            <a:endParaRPr lang="en-US" sz="1500" dirty="0"/>
          </a:p>
        </p:txBody>
      </p:sp>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573"/>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nchor="ctr"/>
          <a:lstStyle/>
          <a:p>
            <a:pPr algn="l" indent="0" marL="0">
              <a:buNone/>
            </a:pPr>
            <a:r>
              <a:rPr lang="en-US" sz="3000" b="1" dirty="0">
                <a:solidFill>
                  <a:srgbClr val="1F4E78"/>
                </a:solidFill>
              </a:rPr>
              <a:t>決議事項（議事録に使える形）</a:t>
            </a:r>
            <a:endParaRPr lang="en-US" sz="30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1280160"/>
          <a:ext cx="11064240" cy="914400"/>
        </p:xfrm>
        <a:graphic>
          <a:graphicData uri="http://schemas.openxmlformats.org/drawingml/2006/table">
            <a:tbl>
              <a:tblPr/>
              <a:tblGrid>
                <a:gridCol w="640080"/>
                <a:gridCol w="2011680"/>
                <a:gridCol w="8412480"/>
              </a:tblGrid>
              <a:tr h="603504">
                <a:tc>
                  <a:txBody>
                    <a:bodyPr/>
                    <a:lstStyle/>
                    <a:p>
                      <a:pPr indent="0" marL="0">
                        <a:buNone/>
                      </a:pPr>
                      <a:r>
                        <a:rPr lang="en-US" sz="1500" b="1" dirty="0">
                          <a:solidFill>
                            <a:srgbClr val="FFFFFF"/>
                          </a:solidFill>
                        </a:rPr>
                        <a:t>No.</a:t>
                      </a:r>
                      <a:endParaRPr lang="en-US" sz="15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solidFill>
                      <a:srgbClr val="1F4E78"/>
                    </a:solidFill>
                  </a:tcPr>
                </a:tc>
                <a:tc>
                  <a:txBody>
                    <a:bodyPr/>
                    <a:lstStyle/>
                    <a:p>
                      <a:pPr indent="0" marL="0">
                        <a:buNone/>
                      </a:pPr>
                      <a:r>
                        <a:rPr lang="en-US" sz="1500" b="1" dirty="0">
                          <a:solidFill>
                            <a:srgbClr val="FFFFFF"/>
                          </a:solidFill>
                        </a:rPr>
                        <a:t>決議事項</a:t>
                      </a:r>
                      <a:endParaRPr lang="en-US" sz="15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solidFill>
                      <a:srgbClr val="1F4E78"/>
                    </a:solidFill>
                  </a:tcPr>
                </a:tc>
                <a:tc>
                  <a:txBody>
                    <a:bodyPr/>
                    <a:lstStyle/>
                    <a:p>
                      <a:pPr indent="0" marL="0">
                        <a:buNone/>
                      </a:pPr>
                      <a:r>
                        <a:rPr lang="en-US" sz="1500" b="1" dirty="0">
                          <a:solidFill>
                            <a:srgbClr val="FFFFFF"/>
                          </a:solidFill>
                        </a:rPr>
                        <a:t>内容（設例）</a:t>
                      </a:r>
                      <a:endParaRPr lang="en-US" sz="150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solidFill>
                      <a:srgbClr val="1F4E78"/>
                    </a:solidFill>
                  </a:tcPr>
                </a:tc>
              </a:tr>
              <a:tr h="603504">
                <a:tc>
                  <a:txBody>
                    <a:bodyPr/>
                    <a:lstStyle/>
                    <a:p>
                      <a:pPr indent="0" marL="0">
                        <a:buNone/>
                      </a:pPr>
                      <a:r>
                        <a:rPr lang="en-US" sz="1350" b="1" dirty="0">
                          <a:solidFill>
                            <a:srgbClr val="1F4E78"/>
                          </a:solidFill>
                        </a:rPr>
                        <a:t>1</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50" dirty="0">
                          <a:solidFill>
                            <a:srgbClr val="1F2A33"/>
                          </a:solidFill>
                        </a:rPr>
                        <a:t>ヘッジ方針</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50" dirty="0">
                          <a:solidFill>
                            <a:srgbClr val="1F2A33"/>
                          </a:solidFill>
                        </a:rPr>
                        <a:t>発注予定に対する予約残高の目標比率を1か月先80%・2か月先60%・3か月先40%とし、毎月同じ日に既存の残高を差し引いて不足分だけ追加予約。約定は財務、上限は輸入の半年分</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r>
              <a:tr h="603504">
                <a:tc>
                  <a:txBody>
                    <a:bodyPr/>
                    <a:lstStyle/>
                    <a:p>
                      <a:pPr indent="0" marL="0">
                        <a:buNone/>
                      </a:pPr>
                      <a:r>
                        <a:rPr lang="en-US" sz="1350" b="1" dirty="0">
                          <a:solidFill>
                            <a:srgbClr val="1F4E78"/>
                          </a:solidFill>
                        </a:rPr>
                        <a:t>2</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50" dirty="0">
                          <a:solidFill>
                            <a:srgbClr val="1F2A33"/>
                          </a:solidFill>
                        </a:rPr>
                        <a:t>予約の評価</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50" dirty="0">
                          <a:solidFill>
                            <a:srgbClr val="1F2A33"/>
                          </a:solidFill>
                        </a:rPr>
                        <a:t>予約しなかった場合との損得ではなく、方針どおりに付けたかで評価する</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r>
              <a:tr h="603504">
                <a:tc>
                  <a:txBody>
                    <a:bodyPr/>
                    <a:lstStyle/>
                    <a:p>
                      <a:pPr indent="0" marL="0">
                        <a:buNone/>
                      </a:pPr>
                      <a:r>
                        <a:rPr lang="en-US" sz="1350" b="1" dirty="0">
                          <a:solidFill>
                            <a:srgbClr val="1F4E78"/>
                          </a:solidFill>
                        </a:rPr>
                        <a:t>3</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50" dirty="0">
                          <a:solidFill>
                            <a:srgbClr val="1F2A33"/>
                          </a:solidFill>
                        </a:rPr>
                        <a:t>予算レート</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50" dirty="0">
                          <a:solidFill>
                            <a:srgbClr val="1F2A33"/>
                          </a:solidFill>
                        </a:rPr>
                        <a:t>予約済みは予約相場、まだの分は予算編成時の先物相場で加重平均。相場の予想は入れない</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r>
              <a:tr h="603504">
                <a:tc>
                  <a:txBody>
                    <a:bodyPr/>
                    <a:lstStyle/>
                    <a:p>
                      <a:pPr indent="0" marL="0">
                        <a:buNone/>
                      </a:pPr>
                      <a:r>
                        <a:rPr lang="en-US" sz="1350" b="1" dirty="0">
                          <a:solidFill>
                            <a:srgbClr val="1F4E78"/>
                          </a:solidFill>
                        </a:rPr>
                        <a:t>4</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50" dirty="0">
                          <a:solidFill>
                            <a:srgbClr val="1F2A33"/>
                          </a:solidFill>
                        </a:rPr>
                        <a:t>報告の形</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50" dirty="0">
                          <a:solidFill>
                            <a:srgbClr val="1F2A33"/>
                          </a:solidFill>
                        </a:rPr>
                        <a:t>予算との差を為替の影響（取引・換算）と実力の差に分け、感応度の表と四半期ごとに報告</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r>
              <a:tr h="603504">
                <a:tc>
                  <a:txBody>
                    <a:bodyPr/>
                    <a:lstStyle/>
                    <a:p>
                      <a:pPr indent="0" marL="0">
                        <a:buNone/>
                      </a:pPr>
                      <a:r>
                        <a:rPr lang="en-US" sz="1350" b="1" dirty="0">
                          <a:solidFill>
                            <a:srgbClr val="1F4E78"/>
                          </a:solidFill>
                        </a:rPr>
                        <a:t>5</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50" dirty="0">
                          <a:solidFill>
                            <a:srgbClr val="1F2A33"/>
                          </a:solidFill>
                        </a:rPr>
                        <a:t>子会社への投資</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50" dirty="0">
                          <a:solidFill>
                            <a:srgbClr val="1F2A33"/>
                          </a:solidFill>
                        </a:rPr>
                        <a:t>今はヘッジしない。純資産1,000万ドル超で検討</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r>
              <a:tr h="603504">
                <a:tc>
                  <a:txBody>
                    <a:bodyPr/>
                    <a:lstStyle/>
                    <a:p>
                      <a:pPr indent="0" marL="0">
                        <a:buNone/>
                      </a:pPr>
                      <a:r>
                        <a:rPr lang="en-US" sz="1350" b="1" dirty="0">
                          <a:solidFill>
                            <a:srgbClr val="1F4E78"/>
                          </a:solidFill>
                        </a:rPr>
                        <a:t>6</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50" dirty="0">
                          <a:solidFill>
                            <a:srgbClr val="1F2A33"/>
                          </a:solidFill>
                        </a:rPr>
                        <a:t>時間と枠</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50" dirty="0">
                          <a:solidFill>
                            <a:srgbClr val="1F2A33"/>
                          </a:solidFill>
                        </a:rPr>
                        <a:t>担当二人で月8時間。銀行の予約の枠を輸入の半年分まで</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r>
              <a:tr h="603504">
                <a:tc>
                  <a:txBody>
                    <a:bodyPr/>
                    <a:lstStyle/>
                    <a:p>
                      <a:pPr indent="0" marL="0">
                        <a:buNone/>
                      </a:pPr>
                      <a:r>
                        <a:rPr lang="en-US" sz="1350" b="1" dirty="0">
                          <a:solidFill>
                            <a:srgbClr val="1F4E78"/>
                          </a:solidFill>
                        </a:rPr>
                        <a:t>7</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50" dirty="0">
                          <a:solidFill>
                            <a:srgbClr val="1F2A33"/>
                          </a:solidFill>
                        </a:rPr>
                        <a:t>見直し</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c>
                  <a:txBody>
                    <a:bodyPr/>
                    <a:lstStyle/>
                    <a:p>
                      <a:pPr indent="0" marL="0">
                        <a:buNone/>
                      </a:pPr>
                      <a:r>
                        <a:rPr lang="en-US" sz="1350" dirty="0">
                          <a:solidFill>
                            <a:srgbClr val="1F2A33"/>
                          </a:solidFill>
                        </a:rPr>
                        <a:t>1年後。粗利率が予算から1ポイント以上ずれた四半期が2回あれば比率を見直す</a:t>
                      </a:r>
                      <a:endParaRPr lang="en-US" sz="1350" dirty="0"/>
                    </a:p>
                  </a:txBody>
                  <a:tcPr marL="91440" marR="91440" marT="45720" marB="45720" anchor="ctr">
                    <a:lnL w="12700" cap="flat" cmpd="sng" algn="ctr">
                      <a:solidFill>
                        <a:srgbClr val="C9D1DB"/>
                      </a:solidFill>
                      <a:prstDash val="solid"/>
                      <a:round/>
                      <a:headEnd type="none" w="med" len="med"/>
                      <a:tailEnd type="none" w="med" len="med"/>
                    </a:lnL>
                    <a:lnR w="12700" cap="flat" cmpd="sng" algn="ctr">
                      <a:solidFill>
                        <a:srgbClr val="C9D1DB"/>
                      </a:solidFill>
                      <a:prstDash val="solid"/>
                      <a:round/>
                      <a:headEnd type="none" w="med" len="med"/>
                      <a:tailEnd type="none" w="med" len="med"/>
                    </a:lnR>
                    <a:lnT w="12700" cap="flat" cmpd="sng" algn="ctr">
                      <a:solidFill>
                        <a:srgbClr val="C9D1DB"/>
                      </a:solidFill>
                      <a:prstDash val="solid"/>
                      <a:round/>
                      <a:headEnd type="none" w="med" len="med"/>
                      <a:tailEnd type="none" w="med" len="med"/>
                    </a:lnT>
                    <a:lnB w="12700" cap="flat" cmpd="sng" algn="ctr">
                      <a:solidFill>
                        <a:srgbClr val="C9D1DB"/>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15568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573"/>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FX Policy">
  <a:themeElements>
    <a:clrScheme name="FX Policy">
      <a:dk1>
        <a:srgbClr val="1F2A33"/>
      </a:dk1>
      <a:lt1>
        <a:srgbClr val="FFFFFF"/>
      </a:lt1>
      <a:dk2>
        <a:srgbClr val="1F4E78"/>
      </a:dk2>
      <a:lt2>
        <a:srgbClr val="F1F4F8"/>
      </a:lt2>
      <a:accent1>
        <a:srgbClr val="1F4E78"/>
      </a:accent1>
      <a:accent2>
        <a:srgbClr val="C46A1A"/>
      </a:accent2>
      <a:accent3>
        <a:srgbClr val="1E7A4C"/>
      </a:accent3>
      <a:accent4>
        <a:srgbClr val="B0392E"/>
      </a:accent4>
      <a:accent5>
        <a:srgbClr val="5A6573"/>
      </a:accent5>
      <a:accent6>
        <a:srgbClr val="F5B800"/>
      </a:accent6>
      <a:hlink>
        <a:srgbClr val="1F4E78"/>
      </a:hlink>
      <a:folHlink>
        <a:srgbClr val="5A6573"/>
      </a:folHlink>
    </a:clrScheme>
    <a:fontScheme name="FX Policy">
      <a:majorFont>
        <a:latin typeface="Yu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Yu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為替の管理方針（経営会議 付議資料・設例）</dc:title>
  <dc:subject>PptxGenJS Presentation</dc:subject>
  <dc:creator>TaxJudge</dc:creator>
  <cp:lastModifiedBy>TaxJudge</cp:lastModifiedBy>
  <cp:revision>1</cp:revision>
  <dcterms:created xsi:type="dcterms:W3CDTF">2026-10-22T23:53:43Z</dcterms:created>
  <dcterms:modified xsi:type="dcterms:W3CDTF">2026-10-22T23:53:43Z</dcterms:modified>
</cp:coreProperties>
</file>