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紙" id="{5525400a-85d3-fcd3-1936-0afd2bc015a6}">
          <p14:sldIdLst>
            <p14:sldId id="256"/>
          </p14:sldIdLst>
        </p14:section>
        <p14:section name="判断事項" id="{61c124ca-70c4-8dc4-b0c2-e9b67feda6a9}">
          <p14:sldIdLst>
            <p14:sldId id="257"/>
          </p14:sldIdLst>
        </p14:section>
        <p14:section name="課題と仕組み" id="{f1bb26aa-b241-4898-c0e2-84f60027c892}">
          <p14:sldIdLst>
            <p14:sldId id="258"/>
            <p14:sldId id="259"/>
            <p14:sldId id="260"/>
          </p14:sldIdLst>
        </p14:section>
        <p14:section name="本社費" id="{1d7f8dbe-33ee-f05e-efc7-48ba20b1d79d}">
          <p14:sldIdLst>
            <p14:sldId id="261"/>
            <p14:sldId id="262"/>
          </p14:sldIdLst>
        </p14:section>
        <p14:section name="計画の検証" id="{f3e2d0f7-082d-eaef-42d9-0d7acad78eb8}">
          <p14:sldIdLst>
            <p14:sldId id="263"/>
            <p14:sldId id="264"/>
            <p14:sldId id="265"/>
          </p14:sldIdLst>
        </p14:section>
        <p14:section name="体制" id="{f5271490-3e13-032a-b09f-45e4a11c75d9}">
          <p14:sldIdLst>
            <p14:sldId id="266"/>
          </p14:sldIdLst>
        </p14:section>
        <p14:section name="出店と損益" id="{0e7a2d04-b67e-8374-dad4-90192949fc9e}">
          <p14:sldIdLst>
            <p14:sldId id="267"/>
            <p14:sldId id="268"/>
          </p14:sldIdLst>
        </p14:section>
        <p14:section name="決議事項" id="{6ba638cb-759f-4905-39b4-21801164769a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兆候に気づいた時期（昨年・店数）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兆候に気づいた店</c:v>
                </c:pt>
              </c:strCache>
            </c:strRef>
          </c:tx>
          <c:spPr>
            <a:solidFill>
              <a:srgbClr val="B039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第1四半期</c:v>
                  </c:pt>
                  <c:pt idx="1">
                    <c:v>第2四半期</c:v>
                  </c:pt>
                  <c:pt idx="2">
                    <c:v>第3四半期</c:v>
                  </c:pt>
                  <c:pt idx="3">
                    <c:v>期末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6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計画の達成率（設例・%）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前期の計画に対する実績（%）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4E7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46A1A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黒字の店（平均）</c:v>
                  </c:pt>
                  <c:pt idx="1">
                    <c:v>赤字の店（平均）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97</c:v>
                </c:pt>
                <c:pt idx="1">
                  <c:v>60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前期の見積り＝100とした実績（設例）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前期の見積り</c:v>
                </c:pt>
              </c:strCache>
            </c:strRef>
          </c:tx>
          <c:spPr>
            <a:solidFill>
              <a:srgbClr val="8A9AA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減損：赤字の店の計画</c:v>
                  </c:pt>
                  <c:pt idx="1">
                    <c:v>税効果：課税所得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実績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減損：赤字の店の計画</c:v>
                  </c:pt>
                  <c:pt idx="1">
                    <c:v>税効果：課税所得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開業した店の営業損益（例・百万円）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開業時の計画</c:v>
                </c:pt>
              </c:strCache>
            </c:strRef>
          </c:tx>
          <c:spPr>
            <a:solidFill>
              <a:srgbClr val="5A6573"/>
            </a:solidFill>
            <a:ln w="31750" cap="flat">
              <a:solidFill>
                <a:srgbClr val="5A657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A6573"/>
              </a:solidFill>
              <a:ln w="9525" cap="flat">
                <a:solidFill>
                  <a:srgbClr val="5A657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-30</c:v>
                </c:pt>
                <c:pt idx="1">
                  <c:v>-10</c:v>
                </c:pt>
                <c:pt idx="2">
                  <c:v>10</c:v>
                </c:pt>
                <c:pt idx="3">
                  <c:v>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実績A（計画どおり）</c:v>
                </c:pt>
              </c:strCache>
            </c:strRef>
          </c:tx>
          <c:spPr>
            <a:solidFill>
              <a:srgbClr val="1E7A4C"/>
            </a:solidFill>
            <a:ln w="31750" cap="flat">
              <a:solidFill>
                <a:srgbClr val="1E7A4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E7A4C"/>
              </a:solidFill>
              <a:ln w="9525" cap="flat">
                <a:solidFill>
                  <a:srgbClr val="1E7A4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-33</c:v>
                </c:pt>
                <c:pt idx="1">
                  <c:v>-13</c:v>
                </c:pt>
                <c:pt idx="2">
                  <c:v>7</c:v>
                </c:pt>
                <c:pt idx="3">
                  <c:v>21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実績B（大きく下回る）</c:v>
                </c:pt>
              </c:strCache>
            </c:strRef>
          </c:tx>
          <c:spPr>
            <a:solidFill>
              <a:srgbClr val="B0392E"/>
            </a:solidFill>
            <a:ln w="31750" cap="flat">
              <a:solidFill>
                <a:srgbClr val="B039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B0392E"/>
              </a:solidFill>
              <a:ln w="9525" cap="flat">
                <a:solidFill>
                  <a:srgbClr val="B039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-48</c:v>
                </c:pt>
                <c:pt idx="1">
                  <c:v>-42</c:v>
                </c:pt>
                <c:pt idx="2">
                  <c:v>-35</c:v>
                </c:pt>
                <c:pt idx="3">
                  <c:v>-30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0"/>
          <c:min val="-6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建物の簿価1,000・残り10年で、2年目末に400を減損した例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減価償却費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</c:v>
                  </c:pt>
                  <c:pt idx="1">
                    <c:v>2年</c:v>
                  </c:pt>
                  <c:pt idx="2">
                    <c:v>3年</c:v>
                  </c:pt>
                  <c:pt idx="3">
                    <c:v>4年</c:v>
                  </c:pt>
                  <c:pt idx="4">
                    <c:v>5年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減損損失（特別損失）</c:v>
                </c:pt>
              </c:strCache>
            </c:strRef>
          </c:tx>
          <c:spPr>
            <a:solidFill>
              <a:srgbClr val="B0392E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</c:v>
                  </c:pt>
                  <c:pt idx="1">
                    <c:v>2年</c:v>
                  </c:pt>
                  <c:pt idx="2">
                    <c:v>3年</c:v>
                  </c:pt>
                  <c:pt idx="3">
                    <c:v>4年</c:v>
                  </c:pt>
                  <c:pt idx="4">
                    <c:v>5年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400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+mn-lt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設例の会社の経営会議に付議する資料の記入例。数字は学習用で、実在の会社の決定ではない。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減損を、出店と撤退の判断と同じ机に載せる。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昨年度の実績（設例）。14店すべてを期末に初めて知った。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作業の時期は設例の提案。第3四半期の前にバックテストを行い、その結果で店舗の計画を見直す。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事業部の目標は変えない。会計の見積りに使う数字だけを分ける。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開業時の計画を残しておくことが、開業初期の兆候の判断の根拠になる。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F4E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DCE6F0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1F4E78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573"/>
                </a:solidFill>
              </a:rPr>
              <a:t>減損の管理方針（設例・学習用）｜TaxJudge 減損会計ラボ【部長編①】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減損を、期末の一発勝負から四半期の管理へ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減損の管理方針 ── 経営会議 付議資料（設例）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架空の製造小売業（3月決算・店舗68〈子会社の店舗を含むグループ全体〉・自社工場1・子会社3社）／数字はすべて学習用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本日判断していただきたいこと（4点＋説明1点）</a:t>
            </a:r>
            <a:endParaRPr lang="en-US" sz="3000" dirty="0"/>
          </a:p>
        </p:txBody>
      </p:sp>
      <p:sp>
        <p:nvSpPr>
          <p:cNvPr id="3" name="ask0"/>
          <p:cNvSpPr/>
          <p:nvPr/>
        </p:nvSpPr>
        <p:spPr>
          <a:xfrm>
            <a:off x="548640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08760"/>
            <a:ext cx="502920" cy="50292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四半期の報告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兆候は配賦後の損益で判定し四半期ごとに報告。改善の猶予は2四半期（減損の判定は各決算）</a:t>
            </a:r>
            <a:endParaRPr lang="en-US" sz="1500" dirty="0"/>
          </a:p>
        </p:txBody>
      </p:sp>
      <p:sp>
        <p:nvSpPr>
          <p:cNvPr id="8" name="ask1"/>
          <p:cNvSpPr/>
          <p:nvPr/>
        </p:nvSpPr>
        <p:spPr>
          <a:xfrm>
            <a:off x="3364992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1508760"/>
            <a:ext cx="502920" cy="502920"/>
          </a:xfrm>
          <a:prstGeom prst="ellipse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47872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142232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A1A"/>
                </a:solidFill>
              </a:rPr>
              <a:t>計画の検証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547872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見積りは達成率を出発点に。減損と税効果は年1回、前期の見積りと実績を比べる</a:t>
            </a:r>
            <a:endParaRPr lang="en-US" sz="1500" dirty="0"/>
          </a:p>
        </p:txBody>
      </p:sp>
      <p:sp>
        <p:nvSpPr>
          <p:cNvPr id="13" name="ask2"/>
          <p:cNvSpPr/>
          <p:nvPr/>
        </p:nvSpPr>
        <p:spPr>
          <a:xfrm>
            <a:off x="6181344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64224" y="1508760"/>
            <a:ext cx="502920" cy="50292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64224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958584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出店の条件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364224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稟議に投資の回収年数と撤退を検討する目安。開業時の計画を残す</a:t>
            </a:r>
            <a:endParaRPr lang="en-US" sz="1500" dirty="0"/>
          </a:p>
        </p:txBody>
      </p:sp>
      <p:sp>
        <p:nvSpPr>
          <p:cNvPr id="18" name="ask3"/>
          <p:cNvSpPr/>
          <p:nvPr/>
        </p:nvSpPr>
        <p:spPr>
          <a:xfrm>
            <a:off x="8997696" y="1325880"/>
            <a:ext cx="2651760" cy="2377440"/>
          </a:xfrm>
          <a:prstGeom prst="roundRect">
            <a:avLst>
              <a:gd name="adj" fmla="val 4615"/>
            </a:avLst>
          </a:prstGeom>
          <a:solidFill>
            <a:srgbClr val="F7FAFD"/>
          </a:solidFill>
          <a:ln w="19050">
            <a:solidFill>
              <a:srgbClr val="8A4A1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80576" y="1508760"/>
            <a:ext cx="502920" cy="502920"/>
          </a:xfrm>
          <a:prstGeom prst="ellipse">
            <a:avLst/>
          </a:prstGeom>
          <a:solidFill>
            <a:srgbClr val="8A4A12"/>
          </a:solidFill>
          <a:ln w="12700">
            <a:solidFill>
              <a:srgbClr val="8A4A1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0576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774936" y="1517904"/>
            <a:ext cx="1783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時間と予算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180576" y="2286000"/>
            <a:ext cx="228600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担当二人で月10時間・査定に年200万円。1年後に見直す</a:t>
            </a:r>
            <a:endParaRPr lang="en-US" sz="1500" dirty="0"/>
          </a:p>
        </p:txBody>
      </p:sp>
      <p:sp>
        <p:nvSpPr>
          <p:cNvPr id="23" name="explain"/>
          <p:cNvSpPr/>
          <p:nvPr/>
        </p:nvSpPr>
        <p:spPr>
          <a:xfrm>
            <a:off x="548640" y="402336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160520"/>
            <a:ext cx="1060704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説明の了承：損益と税務への出方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減損損失は原則として特別損失に一度に出る。戻入れはしない。翌期からは減価償却費が減る。税務では、建物などは償却限度額を超える分を加算する。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48640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課題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2129246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357846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仕組み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3709851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938451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本社費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290457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519057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計画の検証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6871063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099663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体制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8451669" y="5715000"/>
            <a:ext cx="1553174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680269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出店と損益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10032274" y="5715000"/>
            <a:ext cx="1553174" cy="50292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0260874" y="5715000"/>
            <a:ext cx="11234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決議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課題：期末にまとめて判定し、決算の直前に報告した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400800" cy="1097280"/>
          </a:xfrm>
          <a:prstGeom prst="rect">
            <a:avLst/>
          </a:prstGeom>
          <a:solidFill>
            <a:srgbClr val="E3E8EE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25880"/>
            <a:ext cx="640080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4E78"/>
                </a:solidFill>
              </a:rPr>
              <a:t>68店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F4E78"/>
                </a:solidFill>
              </a:rPr>
              <a:t>グループ全店（子会社3社の店舗を含む）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554480" y="2606040"/>
            <a:ext cx="4389120" cy="1097280"/>
          </a:xfrm>
          <a:prstGeom prst="rect">
            <a:avLst/>
          </a:prstGeom>
          <a:solidFill>
            <a:srgbClr val="F5D9BF"/>
          </a:solidFill>
          <a:ln w="12700">
            <a:solidFill>
              <a:srgbClr val="F5D9B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554480" y="2606040"/>
            <a:ext cx="43891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8A4A12"/>
                </a:solidFill>
              </a:rPr>
              <a:t>14店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A4A12"/>
                </a:solidFill>
              </a:rPr>
              <a:t>期末に兆候あり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377440" y="3886200"/>
            <a:ext cx="2743200" cy="1097280"/>
          </a:xfrm>
          <a:prstGeom prst="rect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77440" y="3886200"/>
            <a:ext cx="274320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5店・1.6億円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減損損失（決算の直前に報告）</a:t>
            </a:r>
            <a:endParaRPr lang="en-US" sz="15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315200" y="1188720"/>
          <a:ext cx="429768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48640" y="5349240"/>
            <a:ext cx="110642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B0392E"/>
                </a:solidFill>
              </a:rPr>
              <a:t>将来キャッシュ・フローはエリア事業部の計画をそのまま使用。赤字の店ほど、来期から急に黒字になる計画。子会社の判定手順は各社ばらばら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仕組み：兆候を二つの入口で拾い、四半期で報告する</a:t>
            </a:r>
            <a:endParaRPr lang="en-US" sz="3000" dirty="0"/>
          </a:p>
        </p:txBody>
      </p:sp>
      <p:sp>
        <p:nvSpPr>
          <p:cNvPr id="3" name="in1"/>
          <p:cNvSpPr/>
          <p:nvPr/>
        </p:nvSpPr>
        <p:spPr>
          <a:xfrm>
            <a:off x="548640" y="1280160"/>
            <a:ext cx="32918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31089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7A4C"/>
                </a:solidFill>
              </a:rPr>
              <a:t>数字の入口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本社費を配った後の店舗別損益（子会社3社も同じ表）</a:t>
            </a:r>
            <a:endParaRPr lang="en-US" sz="1500" dirty="0"/>
          </a:p>
        </p:txBody>
      </p:sp>
      <p:sp>
        <p:nvSpPr>
          <p:cNvPr id="5" name="in2"/>
          <p:cNvSpPr/>
          <p:nvPr/>
        </p:nvSpPr>
        <p:spPr>
          <a:xfrm>
            <a:off x="548640" y="2926080"/>
            <a:ext cx="32918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971800"/>
            <a:ext cx="31089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7A4C"/>
                </a:solidFill>
              </a:rPr>
              <a:t>決定の入口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出退店会議（閉店・業態転換・改装）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977640" y="2514600"/>
            <a:ext cx="548640" cy="502920"/>
          </a:xfrm>
          <a:prstGeom prst="rightArrow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8" name="mon"/>
          <p:cNvSpPr/>
          <p:nvPr/>
        </p:nvSpPr>
        <p:spPr>
          <a:xfrm>
            <a:off x="4663440" y="1280160"/>
            <a:ext cx="3108960" cy="3017520"/>
          </a:xfrm>
          <a:prstGeom prst="roundRect">
            <a:avLst>
              <a:gd name="adj" fmla="val 3636"/>
            </a:avLst>
          </a:prstGeom>
          <a:solidFill>
            <a:srgbClr val="EEF4FB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754880" y="1371600"/>
            <a:ext cx="2926080" cy="2834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4E78"/>
                </a:solidFill>
              </a:rPr>
              <a:t>兆候モニタリング表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4つの事象で判定</a:t>
            </a:r>
            <a:endParaRPr lang="en-US" sz="15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当たらないと判断した店も理由を記録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09560" y="2514600"/>
            <a:ext cx="548640" cy="502920"/>
          </a:xfrm>
          <a:prstGeom prst="rightArrow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1" name="d0"/>
          <p:cNvSpPr/>
          <p:nvPr/>
        </p:nvSpPr>
        <p:spPr>
          <a:xfrm>
            <a:off x="8595360" y="1280160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595360" y="1280160"/>
            <a:ext cx="301752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続ける</a:t>
            </a:r>
            <a:endParaRPr lang="en-US" sz="1700" dirty="0"/>
          </a:p>
        </p:txBody>
      </p:sp>
      <p:sp>
        <p:nvSpPr>
          <p:cNvPr id="13" name="d1"/>
          <p:cNvSpPr/>
          <p:nvPr/>
        </p:nvSpPr>
        <p:spPr>
          <a:xfrm>
            <a:off x="8595360" y="2304288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304288"/>
            <a:ext cx="301752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改善策を打つ</a:t>
            </a:r>
            <a:endParaRPr lang="en-US" sz="1700" dirty="0"/>
          </a:p>
        </p:txBody>
      </p:sp>
      <p:sp>
        <p:nvSpPr>
          <p:cNvPr id="15" name="d2"/>
          <p:cNvSpPr/>
          <p:nvPr/>
        </p:nvSpPr>
        <p:spPr>
          <a:xfrm>
            <a:off x="8595360" y="3328416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595360" y="3328416"/>
            <a:ext cx="301752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閉店する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595360" y="4343400"/>
            <a:ext cx="3017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A6573"/>
                </a:solidFill>
              </a:rPr>
              <a:t>事業の判断として経営会議で決める → 減損はその結果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5120640"/>
            <a:ext cx="273862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5120640"/>
            <a:ext cx="2308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第1四半期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314700" y="5120640"/>
            <a:ext cx="273862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43300" y="5120640"/>
            <a:ext cx="2308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第2四半期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080760" y="5120640"/>
            <a:ext cx="273862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09360" y="5120640"/>
            <a:ext cx="2308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第3四半期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846820" y="5120640"/>
            <a:ext cx="2738628" cy="50292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075420" y="5120640"/>
            <a:ext cx="2308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第4四半期・決算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兆候を見つけた決算で認識の判定（必要なら測定）　／　第3四半期末：計画の見直し　／　期末：全体を確かめ直す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年間の流れ：四半期ごとに回す仕事と、年1回の仕事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566160" y="1188720"/>
            <a:ext cx="1965960" cy="411480"/>
          </a:xfrm>
          <a:prstGeom prst="rect">
            <a:avLst/>
          </a:prstGeom>
          <a:solidFill>
            <a:srgbClr val="E3E8EE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566160" y="11887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第1四半期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577840" y="1188720"/>
            <a:ext cx="1965960" cy="411480"/>
          </a:xfrm>
          <a:prstGeom prst="rect">
            <a:avLst/>
          </a:prstGeom>
          <a:solidFill>
            <a:srgbClr val="E3E8EE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577840" y="11887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第2四半期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589520" y="1188720"/>
            <a:ext cx="1965960" cy="411480"/>
          </a:xfrm>
          <a:prstGeom prst="rect">
            <a:avLst/>
          </a:prstGeom>
          <a:solidFill>
            <a:srgbClr val="E3E8EE"/>
          </a:solidFill>
          <a:ln w="12700">
            <a:solidFill>
              <a:srgbClr val="E3E8E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589520" y="11887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第3四半期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601200" y="1188720"/>
            <a:ext cx="1965960" cy="41148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601200" y="118872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第4四半期・期末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1737360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兆候の候補リスト（月次の店舗別損益）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566160" y="1737360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577840" y="1737360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89520" y="1737360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0" y="1737360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02736" y="1810512"/>
            <a:ext cx="1892808" cy="265176"/>
          </a:xfrm>
          <a:prstGeom prst="roundRect">
            <a:avLst>
              <a:gd name="adj" fmla="val 20690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614416" y="1810512"/>
            <a:ext cx="1892808" cy="265176"/>
          </a:xfrm>
          <a:prstGeom prst="roundRect">
            <a:avLst>
              <a:gd name="adj" fmla="val 20690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6096" y="1810512"/>
            <a:ext cx="1892808" cy="265176"/>
          </a:xfrm>
          <a:prstGeom prst="roundRect">
            <a:avLst>
              <a:gd name="adj" fmla="val 20690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37776" y="1810512"/>
            <a:ext cx="1892808" cy="265176"/>
          </a:xfrm>
          <a:prstGeom prst="roundRect">
            <a:avLst>
              <a:gd name="adj" fmla="val 20690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2221992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兆候と認識の判定（必要なら測定）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3566160" y="2221992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577840" y="2221992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89520" y="2221992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01200" y="2221992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709160" y="2295144"/>
            <a:ext cx="786384" cy="265176"/>
          </a:xfrm>
          <a:prstGeom prst="roundRect">
            <a:avLst>
              <a:gd name="adj" fmla="val 2069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20840" y="2295144"/>
            <a:ext cx="786384" cy="265176"/>
          </a:xfrm>
          <a:prstGeom prst="roundRect">
            <a:avLst>
              <a:gd name="adj" fmla="val 2069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732520" y="2295144"/>
            <a:ext cx="786384" cy="265176"/>
          </a:xfrm>
          <a:prstGeom prst="roundRect">
            <a:avLst>
              <a:gd name="adj" fmla="val 2069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44200" y="2295144"/>
            <a:ext cx="786384" cy="265176"/>
          </a:xfrm>
          <a:prstGeom prst="roundRect">
            <a:avLst>
              <a:gd name="adj" fmla="val 2069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48640" y="2706624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出退店会議の決定を受け取る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3566160" y="2706624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77840" y="2706624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89520" y="2706624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601200" y="2706624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02736" y="2779776"/>
            <a:ext cx="7927848" cy="265176"/>
          </a:xfrm>
          <a:prstGeom prst="roundRect">
            <a:avLst>
              <a:gd name="adj" fmla="val 20690"/>
            </a:avLst>
          </a:prstGeom>
          <a:solidFill>
            <a:srgbClr val="6BA583"/>
          </a:solidFill>
          <a:ln w="12700">
            <a:solidFill>
              <a:srgbClr val="6BA583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48640" y="3191256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経営会議へ報告（続ける・改善・閉店）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3566160" y="3191256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577840" y="3191256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89520" y="3191256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601200" y="3191256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111496" y="3264408"/>
            <a:ext cx="384048" cy="265176"/>
          </a:xfrm>
          <a:prstGeom prst="roundRect">
            <a:avLst>
              <a:gd name="adj" fmla="val 20690"/>
            </a:avLst>
          </a:prstGeom>
          <a:solidFill>
            <a:srgbClr val="8A4A12"/>
          </a:solidFill>
          <a:ln w="12700">
            <a:solidFill>
              <a:srgbClr val="8A4A1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123176" y="3264408"/>
            <a:ext cx="384048" cy="265176"/>
          </a:xfrm>
          <a:prstGeom prst="roundRect">
            <a:avLst>
              <a:gd name="adj" fmla="val 20690"/>
            </a:avLst>
          </a:prstGeom>
          <a:solidFill>
            <a:srgbClr val="8A4A12"/>
          </a:solidFill>
          <a:ln w="12700">
            <a:solidFill>
              <a:srgbClr val="8A4A1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134856" y="3264408"/>
            <a:ext cx="384048" cy="265176"/>
          </a:xfrm>
          <a:prstGeom prst="roundRect">
            <a:avLst>
              <a:gd name="adj" fmla="val 20690"/>
            </a:avLst>
          </a:prstGeom>
          <a:solidFill>
            <a:srgbClr val="8A4A12"/>
          </a:solidFill>
          <a:ln w="12700">
            <a:solidFill>
              <a:srgbClr val="8A4A1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146536" y="3264408"/>
            <a:ext cx="384048" cy="265176"/>
          </a:xfrm>
          <a:prstGeom prst="roundRect">
            <a:avLst>
              <a:gd name="adj" fmla="val 20690"/>
            </a:avLst>
          </a:prstGeom>
          <a:solidFill>
            <a:srgbClr val="8A4A12"/>
          </a:solidFill>
          <a:ln w="12700">
            <a:solidFill>
              <a:srgbClr val="8A4A1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48640" y="3675888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バックテスト（減損・税効果）</a:t>
            </a:r>
            <a:endParaRPr lang="en-US" sz="1250" dirty="0"/>
          </a:p>
        </p:txBody>
      </p:sp>
      <p:sp>
        <p:nvSpPr>
          <p:cNvPr id="45" name="Shape 43"/>
          <p:cNvSpPr/>
          <p:nvPr/>
        </p:nvSpPr>
        <p:spPr>
          <a:xfrm>
            <a:off x="3566160" y="3675888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577840" y="3675888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589520" y="3675888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601200" y="3675888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626096" y="3749040"/>
            <a:ext cx="786384" cy="265176"/>
          </a:xfrm>
          <a:prstGeom prst="roundRect">
            <a:avLst>
              <a:gd name="adj" fmla="val 20690"/>
            </a:avLst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48640" y="4160520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店舗の計画の見直し（経理案→合意）</a:t>
            </a:r>
            <a:endParaRPr lang="en-US" sz="1250" dirty="0"/>
          </a:p>
        </p:txBody>
      </p:sp>
      <p:sp>
        <p:nvSpPr>
          <p:cNvPr id="51" name="Shape 49"/>
          <p:cNvSpPr/>
          <p:nvPr/>
        </p:nvSpPr>
        <p:spPr>
          <a:xfrm>
            <a:off x="3566160" y="4160520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77840" y="4160520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589520" y="4160520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9601200" y="4160520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531352" y="4233672"/>
            <a:ext cx="987552" cy="265176"/>
          </a:xfrm>
          <a:prstGeom prst="roundRect">
            <a:avLst>
              <a:gd name="adj" fmla="val 20690"/>
            </a:avLst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48640" y="4645152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期末：全体を確かめ直す・注記</a:t>
            </a:r>
            <a:endParaRPr lang="en-US" sz="1250" dirty="0"/>
          </a:p>
        </p:txBody>
      </p:sp>
      <p:sp>
        <p:nvSpPr>
          <p:cNvPr id="57" name="Shape 55"/>
          <p:cNvSpPr/>
          <p:nvPr/>
        </p:nvSpPr>
        <p:spPr>
          <a:xfrm>
            <a:off x="3566160" y="4645152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577840" y="4645152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7589520" y="4645152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601200" y="4645152"/>
            <a:ext cx="1965960" cy="411480"/>
          </a:xfrm>
          <a:prstGeom prst="rect">
            <a:avLst/>
          </a:prstGeom>
          <a:solidFill>
            <a:srgbClr val="F7FAFD"/>
          </a:solidFill>
          <a:ln w="12700">
            <a:solidFill>
              <a:srgbClr val="F7FAFD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0543032" y="4718304"/>
            <a:ext cx="987552" cy="265176"/>
          </a:xfrm>
          <a:prstGeom prst="roundRect">
            <a:avLst>
              <a:gd name="adj" fmla="val 2069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548640" y="5129784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仕組みの見直し（1年後）</a:t>
            </a:r>
            <a:endParaRPr lang="en-US" sz="1250" dirty="0"/>
          </a:p>
        </p:txBody>
      </p:sp>
      <p:sp>
        <p:nvSpPr>
          <p:cNvPr id="63" name="Shape 61"/>
          <p:cNvSpPr/>
          <p:nvPr/>
        </p:nvSpPr>
        <p:spPr>
          <a:xfrm>
            <a:off x="3566160" y="5129784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5577840" y="5129784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589520" y="5129784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601200" y="5129784"/>
            <a:ext cx="196596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47120" y="5202936"/>
            <a:ext cx="283464" cy="265176"/>
          </a:xfrm>
          <a:prstGeom prst="roundRect">
            <a:avLst>
              <a:gd name="adj" fmla="val 20690"/>
            </a:avLst>
          </a:prstGeom>
          <a:solidFill>
            <a:srgbClr val="5A6573"/>
          </a:solidFill>
          <a:ln w="12700">
            <a:solidFill>
              <a:srgbClr val="5A6573"/>
            </a:solidFill>
            <a:prstDash val="solid"/>
          </a:ln>
        </p:spPr>
      </p:sp>
      <p:sp>
        <p:nvSpPr>
          <p:cNvPr id="68" name="g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200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73152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4A12"/>
                </a:solidFill>
              </a:rPr>
              <a:t>改善の猶予（2四半期）は経営判断の期間。減損の認識の判定は、兆候を見つけた決算で行う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本社費：配り方で、兆候の判定が変わる（店舗Fの例）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3749040"/>
            <a:ext cx="5577840" cy="914"/>
          </a:xfrm>
          <a:prstGeom prst="line">
            <a:avLst/>
          </a:prstGeom>
          <a:noFill/>
          <a:ln w="19050">
            <a:solidFill>
              <a:srgbClr val="5A657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5840" y="1938528"/>
            <a:ext cx="1188720" cy="1810512"/>
          </a:xfrm>
          <a:prstGeom prst="rect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+900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48006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A33"/>
                </a:solidFill>
              </a:rPr>
              <a:t>配賦前の店舗利益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834640" y="3749040"/>
            <a:ext cx="1188720" cy="603504"/>
          </a:xfrm>
          <a:prstGeom prst="rect">
            <a:avLst/>
          </a:prstGeom>
          <a:solidFill>
            <a:srgbClr val="B0392E"/>
          </a:solidFill>
          <a:ln w="12700">
            <a:solidFill>
              <a:srgbClr val="B0392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77440" y="437083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0392E"/>
                </a:solidFill>
              </a:rPr>
              <a:t>▲300 兆候あり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2514600" y="48006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A33"/>
                </a:solidFill>
              </a:rPr>
              <a:t>売上高で配る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63440" y="3346704"/>
            <a:ext cx="1188720" cy="402336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206240" y="29626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+200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343400" y="48006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A33"/>
                </a:solidFill>
              </a:rPr>
              <a:t>売場面積で配る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303520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6573"/>
                </a:solidFill>
              </a:rPr>
              <a:t>単位：万円（説明用の例）。本社費は売上高比で1,200、面積比で700</a:t>
            </a:r>
            <a:endParaRPr lang="en-US" sz="1150" dirty="0"/>
          </a:p>
        </p:txBody>
      </p:sp>
      <p:sp>
        <p:nvSpPr>
          <p:cNvPr id="14" name="r0"/>
          <p:cNvSpPr/>
          <p:nvPr/>
        </p:nvSpPr>
        <p:spPr>
          <a:xfrm>
            <a:off x="6766560" y="1234440"/>
            <a:ext cx="48463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903720" y="1234440"/>
            <a:ext cx="45720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兆候は配賦後で見る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本社費などの間接的に生ずる費用も含めた営業損益で判定（適用指針第12項(1)）</a:t>
            </a:r>
            <a:endParaRPr lang="en-US" sz="1500" dirty="0"/>
          </a:p>
        </p:txBody>
      </p:sp>
      <p:sp>
        <p:nvSpPr>
          <p:cNvPr id="16" name="r1"/>
          <p:cNvSpPr/>
          <p:nvPr/>
        </p:nvSpPr>
        <p:spPr>
          <a:xfrm>
            <a:off x="6766560" y="2606040"/>
            <a:ext cx="48463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2606040"/>
            <a:ext cx="45720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基準は文書にして毎期同じ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費目ごとに発生と結びつく基準を選ぶ。変えるときは理由と時期を記録</a:t>
            </a:r>
            <a:endParaRPr lang="en-US" sz="1500" dirty="0"/>
          </a:p>
        </p:txBody>
      </p:sp>
      <p:sp>
        <p:nvSpPr>
          <p:cNvPr id="18" name="r2"/>
          <p:cNvSpPr/>
          <p:nvPr/>
        </p:nvSpPr>
        <p:spPr>
          <a:xfrm>
            <a:off x="6766560" y="3977640"/>
            <a:ext cx="48463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03720" y="3977640"/>
            <a:ext cx="45720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92E"/>
                </a:solidFill>
              </a:rPr>
              <a:t>赤字回避の変更はしない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基準を変えるときは、変更前と後の両方で兆候を見る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573"/>
                </a:solidFill>
              </a:rPr>
              <a:t>将来CFの見積りには、将来に現金で出る本社費の見込みを配る（会計上の費用と同額ではない。共用資産の減価償却費は入れない：第40項）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二つの利益：兆候を見る利益と、撤退を議論する数字を分ける</a:t>
            </a:r>
            <a:endParaRPr lang="en-US" sz="3000" dirty="0"/>
          </a:p>
        </p:txBody>
      </p:sp>
      <p:sp>
        <p:nvSpPr>
          <p:cNvPr id="3" name="lp"/>
          <p:cNvSpPr/>
          <p:nvPr/>
        </p:nvSpPr>
        <p:spPr>
          <a:xfrm>
            <a:off x="548640" y="1188720"/>
            <a:ext cx="5394960" cy="4343400"/>
          </a:xfrm>
          <a:prstGeom prst="roundRect">
            <a:avLst>
              <a:gd name="adj" fmla="val 2526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234440"/>
            <a:ext cx="50292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4E78"/>
                </a:solidFill>
              </a:rPr>
              <a:t>兆候の判定に使う利益（店舗F）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3520440"/>
            <a:ext cx="4846320" cy="914"/>
          </a:xfrm>
          <a:prstGeom prst="line">
            <a:avLst/>
          </a:prstGeom>
          <a:noFill/>
          <a:ln w="19050">
            <a:solidFill>
              <a:srgbClr val="5A657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2203704"/>
            <a:ext cx="1188720" cy="1316736"/>
          </a:xfrm>
          <a:prstGeom prst="rect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14400" y="1837944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+900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651760" y="2203704"/>
            <a:ext cx="1188720" cy="1755648"/>
          </a:xfrm>
          <a:prstGeom prst="rect">
            <a:avLst/>
          </a:prstGeom>
          <a:solidFill>
            <a:srgbClr val="8A9AAC"/>
          </a:solidFill>
          <a:ln w="12700">
            <a:solidFill>
              <a:srgbClr val="8A9AA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60320" y="1837944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A6573"/>
                </a:solidFill>
              </a:rPr>
              <a:t>▲1,200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194560" y="2203704"/>
            <a:ext cx="457200" cy="914"/>
          </a:xfrm>
          <a:prstGeom prst="line">
            <a:avLst/>
          </a:prstGeom>
          <a:noFill/>
          <a:ln w="12700">
            <a:solidFill>
              <a:srgbClr val="5A6573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4297680" y="3520440"/>
            <a:ext cx="1188720" cy="438912"/>
          </a:xfrm>
          <a:prstGeom prst="rect">
            <a:avLst/>
          </a:prstGeom>
          <a:solidFill>
            <a:srgbClr val="B0392E"/>
          </a:solidFill>
          <a:ln w="12700">
            <a:solidFill>
              <a:srgbClr val="B039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06240" y="39776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0392E"/>
                </a:solidFill>
              </a:rPr>
              <a:t>▲300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840480" y="3959352"/>
            <a:ext cx="457200" cy="914"/>
          </a:xfrm>
          <a:prstGeom prst="line">
            <a:avLst/>
          </a:prstGeom>
          <a:noFill/>
          <a:ln w="12700">
            <a:solidFill>
              <a:srgbClr val="5A6573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777240" y="44348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店舗利益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2423160" y="44348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本社費の配賦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069080" y="44348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2A33"/>
                </a:solidFill>
              </a:rPr>
              <a:t>配賦後の損益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4937760"/>
            <a:ext cx="50292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0392E"/>
                </a:solidFill>
              </a:rPr>
              <a:t>→ 兆候あり。認識の判定へ</a:t>
            </a:r>
            <a:endParaRPr lang="en-US" sz="1400" dirty="0"/>
          </a:p>
        </p:txBody>
      </p:sp>
      <p:sp>
        <p:nvSpPr>
          <p:cNvPr id="18" name="rp"/>
          <p:cNvSpPr/>
          <p:nvPr/>
        </p:nvSpPr>
        <p:spPr>
          <a:xfrm>
            <a:off x="6217920" y="1188720"/>
            <a:ext cx="5394960" cy="4343400"/>
          </a:xfrm>
          <a:prstGeom prst="roundRect">
            <a:avLst>
              <a:gd name="adj" fmla="val 2526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1234440"/>
            <a:ext cx="50292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8A4A12"/>
                </a:solidFill>
              </a:rPr>
              <a:t>撤退の議論に使う数字（店舗F）</a:t>
            </a:r>
            <a:endParaRPr lang="en-US" sz="1500" dirty="0"/>
          </a:p>
        </p:txBody>
      </p:sp>
      <p:sp>
        <p:nvSpPr>
          <p:cNvPr id="20" name="c0"/>
          <p:cNvSpPr/>
          <p:nvPr/>
        </p:nvSpPr>
        <p:spPr>
          <a:xfrm>
            <a:off x="6400800" y="178308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37960" y="178308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7A4C"/>
                </a:solidFill>
              </a:rPr>
              <a:t>閉めると消える利益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549640" y="1783080"/>
            <a:ext cx="123444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年 900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784080" y="1783080"/>
            <a:ext cx="160020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</a:rPr>
              <a:t>閉めれば全社の利益はこの分減る</a:t>
            </a:r>
            <a:endParaRPr lang="en-US" sz="1150" dirty="0"/>
          </a:p>
        </p:txBody>
      </p:sp>
      <p:sp>
        <p:nvSpPr>
          <p:cNvPr id="24" name="c1"/>
          <p:cNvSpPr/>
          <p:nvPr/>
        </p:nvSpPr>
        <p:spPr>
          <a:xfrm>
            <a:off x="6400800" y="283464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5A657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537960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A6573"/>
                </a:solidFill>
              </a:rPr>
              <a:t>閉めても残る本社費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549640" y="2834640"/>
            <a:ext cx="123444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A6573"/>
                </a:solidFill>
              </a:rPr>
              <a:t>年 1,200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9784080" y="2834640"/>
            <a:ext cx="160020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</a:rPr>
              <a:t>他の店が負担することになる</a:t>
            </a:r>
            <a:endParaRPr lang="en-US" sz="1150" dirty="0"/>
          </a:p>
        </p:txBody>
      </p:sp>
      <p:sp>
        <p:nvSpPr>
          <p:cNvPr id="28" name="c2"/>
          <p:cNvSpPr/>
          <p:nvPr/>
        </p:nvSpPr>
        <p:spPr>
          <a:xfrm>
            <a:off x="6400800" y="3886200"/>
            <a:ext cx="50292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537960" y="3886200"/>
            <a:ext cx="210312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392E"/>
                </a:solidFill>
              </a:rPr>
              <a:t>閉店で出ていくお金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549640" y="3886200"/>
            <a:ext cx="123444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0392E"/>
                </a:solidFill>
              </a:rPr>
              <a:t>一時 600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9784080" y="3886200"/>
            <a:ext cx="160020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</a:rPr>
              <a:t>原状回復300・解約200・その他100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4983480"/>
            <a:ext cx="50292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4A12"/>
                </a:solidFill>
              </a:rPr>
              <a:t>＋ 将来の見込み（客数・改善策）と合わせて判断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669280"/>
            <a:ext cx="1106424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573"/>
                </a:solidFill>
              </a:rPr>
              <a:t>数字は説明用の例（万円）。配賦後は赤字でも、閉めれば全社の利益は年900減る。減損の判定と撤退の判断は、同じ机に載せるが別の数字で見る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計画の確かめ方：作る人と、確かめる人を分ける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548640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fl0"/>
          <p:cNvSpPr/>
          <p:nvPr/>
        </p:nvSpPr>
        <p:spPr>
          <a:xfrm>
            <a:off x="6400800" y="1280160"/>
            <a:ext cx="52120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537960" y="1280160"/>
            <a:ext cx="493776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経理の案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達成率を出発点に、外れた理由を店ごとに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8778240" y="2377440"/>
            <a:ext cx="411480" cy="22860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7" name="fl1"/>
          <p:cNvSpPr/>
          <p:nvPr/>
        </p:nvSpPr>
        <p:spPr>
          <a:xfrm>
            <a:off x="6400800" y="2606040"/>
            <a:ext cx="52120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537960" y="2606040"/>
            <a:ext cx="493776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合意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エリアの事業部長と経理財務部長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8778240" y="3703320"/>
            <a:ext cx="411480" cy="22860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10" name="fl2"/>
          <p:cNvSpPr/>
          <p:nvPr/>
        </p:nvSpPr>
        <p:spPr>
          <a:xfrm>
            <a:off x="6400800" y="3931920"/>
            <a:ext cx="52120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537960" y="3931920"/>
            <a:ext cx="493776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A1A"/>
                </a:solidFill>
              </a:rPr>
              <a:t>合わなければ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経営会議で決める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44068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573"/>
                </a:solidFill>
              </a:rPr>
              <a:t>見直しの前提は税効果と一つにする。割引率は財務と算定方法を固定。新リース後は使用権資産を含め、支払利息は兆候の損益から除く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バックテスト：減損と税効果の見積りを年1回比べる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566928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6583680" y="1508760"/>
            <a:ext cx="640080" cy="64008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58368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cy0"/>
          <p:cNvSpPr/>
          <p:nvPr/>
        </p:nvSpPr>
        <p:spPr>
          <a:xfrm>
            <a:off x="7406640" y="1234440"/>
            <a:ext cx="42062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543800" y="1234440"/>
            <a:ext cx="397764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① 比べる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年1回、第3四半期の見直しの前に、前期の見積りと実績を一つの表に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766560" y="2194560"/>
            <a:ext cx="274320" cy="36576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0" y="2880360"/>
            <a:ext cx="640080" cy="64008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583680" y="2880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cy1"/>
          <p:cNvSpPr/>
          <p:nvPr/>
        </p:nvSpPr>
        <p:spPr>
          <a:xfrm>
            <a:off x="7406640" y="2606040"/>
            <a:ext cx="42062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543800" y="2606040"/>
            <a:ext cx="397764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② 理由を分ける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その時点で合理的だったか／その後の変化か。一時的か、続くか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766560" y="3566160"/>
            <a:ext cx="274320" cy="36576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583680" y="4251960"/>
            <a:ext cx="640080" cy="640080"/>
          </a:xfrm>
          <a:prstGeom prst="ellipse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583680" y="4251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cy2"/>
          <p:cNvSpPr/>
          <p:nvPr/>
        </p:nvSpPr>
        <p:spPr>
          <a:xfrm>
            <a:off x="7406640" y="3977640"/>
            <a:ext cx="42062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543800" y="3977640"/>
            <a:ext cx="397764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6A1A"/>
                </a:solidFill>
              </a:rPr>
              <a:t>③ 次の見積りへ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一時的な理由は回復の根拠を確かめ、影響する分だけ反映</a:t>
            </a:r>
            <a:endParaRPr lang="en-US" sz="1500" dirty="0"/>
          </a:p>
        </p:txBody>
      </p:sp>
      <p:sp>
        <p:nvSpPr>
          <p:cNvPr id="18" name="bt"/>
          <p:cNvSpPr/>
          <p:nvPr/>
        </p:nvSpPr>
        <p:spPr>
          <a:xfrm>
            <a:off x="548640" y="5577840"/>
            <a:ext cx="11064240" cy="594360"/>
          </a:xfrm>
          <a:prstGeom prst="roundRect">
            <a:avLst>
              <a:gd name="adj" fmla="val 18462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5577840"/>
            <a:ext cx="10698480" cy="594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A4A12"/>
                </a:solidFill>
              </a:rPr>
              <a:t>外れても、前期の見積りが誤りとは限らない。監査法人も前期の見積りの結果を確かめる（監基報540）ので、会社の管理として先に行う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比較欄：事業部の計画のままと、見直した計画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68580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103120"/>
                <a:gridCol w="237744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比較項目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事業部の計画のまま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達成率を出発点に見直した計画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4E78"/>
                          </a:solidFill>
                        </a:rPr>
                        <a:t>認識の判定で減損となる店舗数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○店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○店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4E78"/>
                          </a:solidFill>
                        </a:rPr>
                        <a:t>減損損失（特別損失）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4E78"/>
                          </a:solidFill>
                        </a:rPr>
                        <a:t>翌期以降の減価償却費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○○万円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4E78"/>
                          </a:solidFill>
                        </a:rPr>
                        <a:t>見積りの根拠の説明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店舗ごとに計画の合理性を説明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A33"/>
                          </a:solidFill>
                        </a:rPr>
                        <a:t>達成率を出発点に、外れた理由（一時的か、続くか）を店ごとに記録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7680960" y="1234440"/>
            <a:ext cx="40233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E78"/>
                </a:solidFill>
              </a:rPr>
              <a:t>2割の違いで結論が変わる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680960" y="1572768"/>
            <a:ext cx="402336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573"/>
                </a:solidFill>
              </a:rPr>
              <a:t>ラボの設例。縦軸は4,000から表示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7680960" y="4846320"/>
            <a:ext cx="3931920" cy="914"/>
          </a:xfrm>
          <a:prstGeom prst="line">
            <a:avLst/>
          </a:prstGeom>
          <a:noFill/>
          <a:ln w="19050">
            <a:solidFill>
              <a:srgbClr val="5A657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863840" y="3675888"/>
            <a:ext cx="914400" cy="1170432"/>
          </a:xfrm>
          <a:prstGeom prst="rect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680960" y="3328416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46A1A"/>
                </a:solidFill>
              </a:rPr>
              <a:t>4,800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635240" y="48920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F2A33"/>
                </a:solidFill>
              </a:rPr>
              <a:t>割引前CF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F2A33"/>
                </a:solidFill>
              </a:rPr>
              <a:t>導入設例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9144000" y="2651760"/>
            <a:ext cx="914400" cy="2194560"/>
          </a:xfrm>
          <a:prstGeom prst="rect">
            <a:avLst/>
          </a:prstGeom>
          <a:solidFill>
            <a:srgbClr val="5A6573"/>
          </a:solidFill>
          <a:ln w="12700">
            <a:solidFill>
              <a:srgbClr val="5A657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961120" y="230428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A6573"/>
                </a:solidFill>
              </a:rPr>
              <a:t>5,500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8915400" y="48920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F2A33"/>
                </a:solidFill>
              </a:rPr>
              <a:t>帳簿価額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0424160" y="2271370"/>
            <a:ext cx="914400" cy="257495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0241280" y="192389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5,760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195560" y="48920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F2A33"/>
                </a:solidFill>
              </a:rPr>
              <a:t>割引前CF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F2A33"/>
                </a:solidFill>
              </a:rPr>
              <a:t>2割増し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772400" y="2651760"/>
            <a:ext cx="3840480" cy="914"/>
          </a:xfrm>
          <a:prstGeom prst="line">
            <a:avLst/>
          </a:prstGeom>
          <a:noFill/>
          <a:ln w="12700">
            <a:solidFill>
              <a:srgbClr val="5A6573"/>
            </a:solidFill>
            <a:prstDash val="dash"/>
          </a:ln>
        </p:spPr>
      </p:sp>
      <p:sp>
        <p:nvSpPr>
          <p:cNvPr id="17" name="note"/>
          <p:cNvSpPr/>
          <p:nvPr/>
        </p:nvSpPr>
        <p:spPr>
          <a:xfrm>
            <a:off x="548640" y="5486400"/>
            <a:ext cx="11064240" cy="685800"/>
          </a:xfrm>
          <a:prstGeom prst="roundRect">
            <a:avLst>
              <a:gd name="adj" fmla="val 160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31520" y="5486400"/>
            <a:ext cx="1069848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A4A12"/>
                </a:solidFill>
              </a:rPr>
              <a:t>4,800 なら帳簿価額を下回り減損損失 2,012。5,760 なら下回らず減損損失 0（使用価値 4,233 が帳簿価額未満でも、割引前で回収できれば減損しない）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体制と育成：④まで回せる人を、二人にする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3749040"/>
            <a:ext cx="1691640" cy="822960"/>
          </a:xfrm>
          <a:prstGeom prst="rect">
            <a:avLst/>
          </a:prstGeom>
          <a:solidFill>
            <a:srgbClr val="DCE9F5"/>
          </a:solidFill>
          <a:ln w="12700">
            <a:solidFill>
              <a:srgbClr val="DCE9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3749040"/>
            <a:ext cx="1691640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4E78"/>
                </a:solidFill>
              </a:rPr>
              <a:t>①</a:t>
            </a:r>
            <a:endParaRPr lang="en-US" sz="150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1F4E78"/>
                </a:solidFill>
              </a:rPr>
              <a:t>兆候の判定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331720" y="3063240"/>
            <a:ext cx="1691640" cy="1508760"/>
          </a:xfrm>
          <a:prstGeom prst="rect">
            <a:avLst/>
          </a:prstGeom>
          <a:solidFill>
            <a:srgbClr val="B9D3EA"/>
          </a:solidFill>
          <a:ln w="12700">
            <a:solidFill>
              <a:srgbClr val="B9D3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331720" y="3063240"/>
            <a:ext cx="1691640" cy="1508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4E78"/>
                </a:solidFill>
              </a:rPr>
              <a:t>②</a:t>
            </a:r>
            <a:endParaRPr lang="en-US" sz="150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1F4E78"/>
                </a:solidFill>
              </a:rPr>
              <a:t>認識の判定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114800" y="2377440"/>
            <a:ext cx="1691640" cy="2194560"/>
          </a:xfrm>
          <a:prstGeom prst="rect">
            <a:avLst/>
          </a:prstGeom>
          <a:solidFill>
            <a:srgbClr val="8FB6DB"/>
          </a:solidFill>
          <a:ln w="12700">
            <a:solidFill>
              <a:srgbClr val="8FB6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114800" y="2377440"/>
            <a:ext cx="1691640" cy="2194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4E78"/>
                </a:solidFill>
              </a:rPr>
              <a:t>③</a:t>
            </a:r>
            <a:endParaRPr lang="en-US" sz="150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1F4E78"/>
                </a:solidFill>
              </a:rPr>
              <a:t>測定と配分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97880" y="1691640"/>
            <a:ext cx="1691640" cy="288036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897880" y="1691640"/>
            <a:ext cx="1691640" cy="288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④</a:t>
            </a:r>
            <a:endParaRPr lang="en-US" sz="150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注記・監査対応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1188720"/>
            <a:ext cx="70408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0392E"/>
                </a:solidFill>
              </a:rPr>
              <a:t>いま④まで回せるのは担当1人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800600"/>
            <a:ext cx="2331720" cy="685800"/>
          </a:xfrm>
          <a:prstGeom prst="chevron">
            <a:avLst/>
          </a:prstGeom>
          <a:solidFill>
            <a:srgbClr val="6BA58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8006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今年：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候補リスト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926080" y="4800600"/>
            <a:ext cx="2331720" cy="685800"/>
          </a:xfrm>
          <a:prstGeom prst="chevron">
            <a:avLst/>
          </a:prstGeom>
          <a:solidFill>
            <a:srgbClr val="1E7A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200400" y="48006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来年：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②まで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303520" y="4800600"/>
            <a:ext cx="2331720" cy="68580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577840" y="48006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再来年：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④まで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5321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二人目の育成</a:t>
            </a:r>
            <a:endParaRPr lang="en-US" sz="1200" dirty="0"/>
          </a:p>
        </p:txBody>
      </p:sp>
      <p:sp>
        <p:nvSpPr>
          <p:cNvPr id="19" name="ap0"/>
          <p:cNvSpPr/>
          <p:nvPr/>
        </p:nvSpPr>
        <p:spPr>
          <a:xfrm>
            <a:off x="8138160" y="1234440"/>
            <a:ext cx="34747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1234440"/>
            <a:ext cx="32461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判定者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担当・二人目（育成中）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9692640" y="2286000"/>
            <a:ext cx="365760" cy="27432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22" name="ap1"/>
          <p:cNvSpPr/>
          <p:nvPr/>
        </p:nvSpPr>
        <p:spPr>
          <a:xfrm>
            <a:off x="8138160" y="2560320"/>
            <a:ext cx="34747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75320" y="2560320"/>
            <a:ext cx="32461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6A1A"/>
                </a:solidFill>
              </a:rPr>
              <a:t>二重に確認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育成中は担当と部長が見る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9692640" y="3611880"/>
            <a:ext cx="365760" cy="274320"/>
          </a:xfrm>
          <a:prstGeom prst="downArrow">
            <a:avLst/>
          </a:prstGeom>
          <a:solidFill>
            <a:srgbClr val="C9D1DB"/>
          </a:solidFill>
          <a:ln w="12700">
            <a:solidFill>
              <a:srgbClr val="C9D1DB"/>
            </a:solidFill>
            <a:prstDash val="solid"/>
          </a:ln>
        </p:spPr>
      </p:sp>
      <p:sp>
        <p:nvSpPr>
          <p:cNvPr id="25" name="ap2"/>
          <p:cNvSpPr/>
          <p:nvPr/>
        </p:nvSpPr>
        <p:spPr>
          <a:xfrm>
            <a:off x="8138160" y="3886200"/>
            <a:ext cx="34747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275320" y="3886200"/>
            <a:ext cx="324612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承認者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</a:rPr>
              <a:t>経理財務部長（判定を外したときの責任も）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8138160" y="5257800"/>
            <a:ext cx="3474720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8A4A12"/>
                </a:solidFill>
              </a:rPr>
              <a:t>時間：担当二人で月10時間　／　土地・建物の査定：年200万円（設例）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出店の条件：出店の時点で、出口の条件を決めておく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743200" cy="64008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234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出店の稟議</a:t>
            </a:r>
            <a:endParaRPr lang="en-US" sz="1400" dirty="0"/>
          </a:p>
        </p:txBody>
      </p:sp>
      <p:sp>
        <p:nvSpPr>
          <p:cNvPr id="5" name="ph0"/>
          <p:cNvSpPr/>
          <p:nvPr/>
        </p:nvSpPr>
        <p:spPr>
          <a:xfrm>
            <a:off x="594360" y="19659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2011680"/>
            <a:ext cx="24231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投資を回収する年数／開業時の計画を残す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364992" y="1234440"/>
            <a:ext cx="2743200" cy="640080"/>
          </a:xfrm>
          <a:prstGeom prst="chevron">
            <a:avLst/>
          </a:prstGeom>
          <a:solidFill>
            <a:srgbClr val="1E7A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85032" y="1234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開業初期</a:t>
            </a:r>
            <a:endParaRPr lang="en-US" sz="1400" dirty="0"/>
          </a:p>
        </p:txBody>
      </p:sp>
      <p:sp>
        <p:nvSpPr>
          <p:cNvPr id="9" name="ph1"/>
          <p:cNvSpPr/>
          <p:nvPr/>
        </p:nvSpPr>
        <p:spPr>
          <a:xfrm>
            <a:off x="3410712" y="19659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02152" y="2011680"/>
            <a:ext cx="24231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計画で予定した赤字を、実績が著しく下回らなければ兆候に当たらない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181344" y="1234440"/>
            <a:ext cx="2743200" cy="640080"/>
          </a:xfrm>
          <a:prstGeom prst="chevron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01384" y="1234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開業3年目以降</a:t>
            </a:r>
            <a:endParaRPr lang="en-US" sz="1400" dirty="0"/>
          </a:p>
        </p:txBody>
      </p:sp>
      <p:sp>
        <p:nvSpPr>
          <p:cNvPr id="13" name="ph2"/>
          <p:cNvSpPr/>
          <p:nvPr/>
        </p:nvSpPr>
        <p:spPr>
          <a:xfrm>
            <a:off x="6227064" y="19659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F7FAFD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18504" y="2011680"/>
            <a:ext cx="24231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営業損益のマイナスが2期続いたら撤退を検討（設例の提案）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997696" y="1234440"/>
            <a:ext cx="2743200" cy="640080"/>
          </a:xfrm>
          <a:prstGeom prst="chevron">
            <a:avLst/>
          </a:prstGeom>
          <a:solidFill>
            <a:srgbClr val="8A4A1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17736" y="1234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判断</a:t>
            </a:r>
            <a:endParaRPr lang="en-US" sz="1400" dirty="0"/>
          </a:p>
        </p:txBody>
      </p:sp>
      <p:sp>
        <p:nvSpPr>
          <p:cNvPr id="17" name="ph3"/>
          <p:cNvSpPr/>
          <p:nvPr/>
        </p:nvSpPr>
        <p:spPr>
          <a:xfrm>
            <a:off x="9043416" y="19659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F7FAFD"/>
          </a:solidFill>
          <a:ln w="19050">
            <a:solidFill>
              <a:srgbClr val="8A4A1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34856" y="2011680"/>
            <a:ext cx="242316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続ける／改善策／閉店を経営会議で</a:t>
            </a:r>
            <a:endParaRPr lang="en-US" sz="1350" dirty="0"/>
          </a:p>
        </p:txBody>
      </p:sp>
      <p:graphicFrame>
        <p:nvGraphicFramePr>
          <p:cNvPr id="19" name="Chart 0" descr=""/>
          <p:cNvGraphicFramePr/>
          <p:nvPr/>
        </p:nvGraphicFramePr>
        <p:xfrm>
          <a:off x="548640" y="3474720"/>
          <a:ext cx="6949440" cy="2697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0" name="ab0"/>
          <p:cNvSpPr/>
          <p:nvPr/>
        </p:nvSpPr>
        <p:spPr>
          <a:xfrm>
            <a:off x="7772400" y="3566160"/>
            <a:ext cx="384048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909560" y="3566160"/>
            <a:ext cx="3611880" cy="960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7A4C"/>
                </a:solidFill>
              </a:rPr>
              <a:t>実績A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rgbClr val="1F2A33"/>
                </a:solidFill>
              </a:rPr>
              <a:t>計画の範囲内 → 兆候に当たらない（理由を記録）</a:t>
            </a:r>
            <a:endParaRPr lang="en-US" sz="1500" dirty="0"/>
          </a:p>
        </p:txBody>
      </p:sp>
      <p:sp>
        <p:nvSpPr>
          <p:cNvPr id="22" name="ab1"/>
          <p:cNvSpPr/>
          <p:nvPr/>
        </p:nvSpPr>
        <p:spPr>
          <a:xfrm>
            <a:off x="7772400" y="4663440"/>
            <a:ext cx="384048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909560" y="4663440"/>
            <a:ext cx="3611880" cy="960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392E"/>
                </a:solidFill>
              </a:rPr>
              <a:t>実績B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rgbClr val="1F2A33"/>
                </a:solidFill>
              </a:rPr>
              <a:t>計画を著しく下回る → 兆候あり、認識の判定へ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7772400" y="5806440"/>
            <a:ext cx="38404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6573"/>
                </a:solidFill>
              </a:rPr>
              <a:t>撤退の目安は社内の基準。減損の基準に撤退の目安はない（新店の扱いは適用指針第12項(4)）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損益と税務：特別損失は一度に、償却は翌期から減る（例）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69494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pt0"/>
          <p:cNvSpPr/>
          <p:nvPr/>
        </p:nvSpPr>
        <p:spPr>
          <a:xfrm>
            <a:off x="7863840" y="12801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001000" y="12801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392E"/>
                </a:solidFill>
              </a:rPr>
              <a:t>特別損失に一度に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減損損失は原則として特別損失</a:t>
            </a:r>
            <a:endParaRPr lang="en-US" sz="1500" dirty="0"/>
          </a:p>
        </p:txBody>
      </p:sp>
      <p:sp>
        <p:nvSpPr>
          <p:cNvPr id="6" name="pt1"/>
          <p:cNvSpPr/>
          <p:nvPr/>
        </p:nvSpPr>
        <p:spPr>
          <a:xfrm>
            <a:off x="7863840" y="26517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001000" y="26517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戻入れはしない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業績が回復しても戻さない</a:t>
            </a:r>
            <a:endParaRPr lang="en-US" sz="1500" dirty="0"/>
          </a:p>
        </p:txBody>
      </p:sp>
      <p:sp>
        <p:nvSpPr>
          <p:cNvPr id="8" name="pt2"/>
          <p:cNvSpPr/>
          <p:nvPr/>
        </p:nvSpPr>
        <p:spPr>
          <a:xfrm>
            <a:off x="7863840" y="40233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01000" y="40233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翌期から償却が減る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減損後の帳簿価額で減価償却。税務は償却限度額の超過を加算（土地は売却等まで差を管理）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573"/>
                </a:solidFill>
              </a:rPr>
              <a:t>グラフの数字は説明用の例（期首簿価1,000を10年で償却、2年目末に400を減損し、残り8年で償却）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決議事項（議事録にそのまま使える形）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6035040"/>
                <a:gridCol w="1463040"/>
                <a:gridCol w="82296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議題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提案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判断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記入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1 四半期の報告と猶予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候補を四半期ごとに報告。改善の猶予2四半期（減損の判定は各決算）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2 二つの利益と配賦基準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兆候は配賦後で判定、撤退は閉めて消える費用までの利益で議論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3 計画の見直しと検証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達成率を出発点に見直す。年1回、減損と税効果をバックテスト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了承／修正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4 出店の条件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稟議に回収年数と撤退の目安。開業時の計画を残す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5 時間と予算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担当二人で月10時間・査定に年200万円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6 見直しの時期と条件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1年後。四半期の候補にあった店が8割未満なら入口を直す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7 損益と税務への出方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特別損失に一度に・戻入れなし・翌期から償却が減る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了承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F4E78"/>
                          </a:solidFill>
                        </a:rPr>
                        <a:t>8 説明の方針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計画を上振れさせて減損を避けない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確認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35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6108192"/>
            <a:ext cx="11064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573"/>
                </a:solidFill>
              </a:rPr>
              <a:t>次回報告：第1四半期の兆候の候補リストと、店舗の計画の達成率（数字は設例）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mpairment Quarterly">
  <a:themeElements>
    <a:clrScheme name="Impairment Quarterly">
      <a:dk1>
        <a:srgbClr val="1F2A33"/>
      </a:dk1>
      <a:lt1>
        <a:srgbClr val="FFFFFF"/>
      </a:lt1>
      <a:dk2>
        <a:srgbClr val="1F4E78"/>
      </a:dk2>
      <a:lt2>
        <a:srgbClr val="F1F4F8"/>
      </a:lt2>
      <a:accent1>
        <a:srgbClr val="1F4E78"/>
      </a:accent1>
      <a:accent2>
        <a:srgbClr val="C46A1A"/>
      </a:accent2>
      <a:accent3>
        <a:srgbClr val="1E7A4C"/>
      </a:accent3>
      <a:accent4>
        <a:srgbClr val="B0392E"/>
      </a:accent4>
      <a:accent5>
        <a:srgbClr val="5A6573"/>
      </a:accent5>
      <a:accent6>
        <a:srgbClr val="F5B800"/>
      </a:accent6>
      <a:hlink>
        <a:srgbClr val="1F4E78"/>
      </a:hlink>
      <a:folHlink>
        <a:srgbClr val="5A6573"/>
      </a:folHlink>
    </a:clrScheme>
    <a:fontScheme name="Impairment Quarterly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減損の管理方針（経営会議 付議資料・設例）</dc:title>
  <dc:subject>PptxGenJS Presentation</dc:subject>
  <dc:creator>TaxJudge</dc:creator>
  <cp:lastModifiedBy>TaxJudge</cp:lastModifiedBy>
  <cp:revision>1</cp:revision>
  <dcterms:created xsi:type="dcterms:W3CDTF">2026-10-19T12:21:12Z</dcterms:created>
  <dcterms:modified xsi:type="dcterms:W3CDTF">2026-10-19T12:21:12Z</dcterms:modified>
</cp:coreProperties>
</file>