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表紙" id="{6c3492b5-dca2-5770-2a90-ac08db2eeff0}">
          <p14:sldIdLst>
            <p14:sldId id="256"/>
          </p14:sldIdLst>
        </p14:section>
        <p14:section name="サマリー" id="{84bae2ad-fa71-a3c9-1394-893f465ab7b4}">
          <p14:sldIdLst>
            <p14:sldId id="257"/>
          </p14:sldIdLst>
        </p14:section>
        <p14:section name="変更点" id="{b5f4826a-7587-b433-9ca6-213bef46a738}">
          <p14:sldIdLst>
            <p14:sldId id="258"/>
          </p14:sldIdLst>
        </p14:section>
        <p14:section name="費用の形" id="{bff56b41-473c-2a3b-0160-f72d9d90d531}">
          <p14:sldIdLst>
            <p14:sldId id="259"/>
          </p14:sldIdLst>
        </p14:section>
        <p14:section name="判断の方針" id="{473a83af-abc4-b0a7-9f61-5b38f6c54d3d}">
          <p14:sldIdLst>
            <p14:sldId id="260"/>
          </p14:sldIdLst>
        </p14:section>
        <p14:section name="当てはめと確認" id="{44b2bf63-071b-00a6-ebf2-40a8cf82eac8}">
          <p14:sldIdLst>
            <p14:sldId id="261"/>
          </p14:sldIdLst>
        </p14:section>
        <p14:section name="情報の入口" id="{6a908735-5b81-8912-8830-9abe507043d7}">
          <p14:sldIdLst>
            <p14:sldId id="262"/>
          </p14:sldIdLst>
        </p14:section>
        <p14:section name="影響額" id="{83bb3b8b-c5f8-c7bf-1265-d921ff091940}">
          <p14:sldIdLst>
            <p14:sldId id="263"/>
          </p14:sldIdLst>
        </p14:section>
        <p14:section name="利益と指標" id="{a65abf00-58e9-bf38-3c32-ea90c7870ed2}">
          <p14:sldIdLst>
            <p14:sldId id="264"/>
          </p14:sldIdLst>
        </p14:section>
        <p14:section name="期首の迎え方" id="{cdeb0243-d99d-6f71-c38f-d76b698980a6}">
          <p14:sldIdLst>
            <p14:sldId id="265"/>
          </p14:sldIdLst>
        </p14:section>
        <p14:section name="体制と予算" id="{9ac7f2e1-8e76-3158-7367-99d856e0bf4e}">
          <p14:sldIdLst>
            <p14:sldId id="266"/>
          </p14:sldIdLst>
        </p14:section>
        <p14:section name="スケジュール" id="{2dc5a480-5e22-8643-f58f-57e6ff11aaa9}">
          <p14:sldIdLst>
            <p14:sldId id="267"/>
          </p14:sldIdLst>
        </p14:section>
        <p14:section name="ご判断事項" id="{ad7673d5-6fda-490b-c46d-e7bd24d2aa85}">
          <p14:sldIdLst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1F2A36"/>
                </a:solidFill>
                <a:latin typeface="+mn-lt"/>
              </a:defRPr>
            </a:pPr>
            <a:r>
              <a:rPr sz="1100" b="0" i="0" u="none" strike="noStrike">
                <a:solidFill>
                  <a:srgbClr val="1F2A36"/>
                </a:solidFill>
                <a:latin typeface="+mn-lt"/>
              </a:rPr>
              <a:t>1店舗の例（千円）：年24,000千円・10年・4%・原状回復を含む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減価償却費</c:v>
                </c:pt>
              </c:strCache>
            </c:strRef>
          </c:tx>
          <c:spPr>
            <a:solidFill>
              <a:srgbClr val="1F4E7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Sheet1!$A$2:$A$11</c:f>
              <c:multiLvlStrCache>
                <c:ptCount val="10"/>
                <c:lvl>
                  <c:pt idx="0">
                    <c:v>1年目</c:v>
                  </c:pt>
                  <c:pt idx="1">
                    <c:v>2年目</c:v>
                  </c:pt>
                  <c:pt idx="2">
                    <c:v>3年目</c:v>
                  </c:pt>
                  <c:pt idx="3">
                    <c:v>4年目</c:v>
                  </c:pt>
                  <c:pt idx="4">
                    <c:v>5年目</c:v>
                  </c:pt>
                  <c:pt idx="5">
                    <c:v>6年目</c:v>
                  </c:pt>
                  <c:pt idx="6">
                    <c:v>7年目</c:v>
                  </c:pt>
                  <c:pt idx="7">
                    <c:v>8年目</c:v>
                  </c:pt>
                  <c:pt idx="8">
                    <c:v>9年目</c:v>
                  </c:pt>
                  <c:pt idx="9">
                    <c:v>10年目</c:v>
                  </c:pt>
                </c:lvl>
              </c:multiLvlStrCache>
            </c:multiLvl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20925</c:v>
                </c:pt>
                <c:pt idx="1">
                  <c:v>20925</c:v>
                </c:pt>
                <c:pt idx="2">
                  <c:v>20925</c:v>
                </c:pt>
                <c:pt idx="3">
                  <c:v>20925</c:v>
                </c:pt>
                <c:pt idx="4">
                  <c:v>20925</c:v>
                </c:pt>
                <c:pt idx="5">
                  <c:v>20925</c:v>
                </c:pt>
                <c:pt idx="6">
                  <c:v>20925</c:v>
                </c:pt>
                <c:pt idx="7">
                  <c:v>20925</c:v>
                </c:pt>
                <c:pt idx="8">
                  <c:v>20925</c:v>
                </c:pt>
                <c:pt idx="9">
                  <c:v>20923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支払利息</c:v>
                </c:pt>
              </c:strCache>
            </c:strRef>
          </c:tx>
          <c:spPr>
            <a:solidFill>
              <a:srgbClr val="C46A1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Sheet1!$A$2:$A$11</c:f>
              <c:multiLvlStrCache>
                <c:ptCount val="10"/>
                <c:lvl>
                  <c:pt idx="0">
                    <c:v>1年目</c:v>
                  </c:pt>
                  <c:pt idx="1">
                    <c:v>2年目</c:v>
                  </c:pt>
                  <c:pt idx="2">
                    <c:v>3年目</c:v>
                  </c:pt>
                  <c:pt idx="3">
                    <c:v>4年目</c:v>
                  </c:pt>
                  <c:pt idx="4">
                    <c:v>5年目</c:v>
                  </c:pt>
                  <c:pt idx="5">
                    <c:v>6年目</c:v>
                  </c:pt>
                  <c:pt idx="6">
                    <c:v>7年目</c:v>
                  </c:pt>
                  <c:pt idx="7">
                    <c:v>8年目</c:v>
                  </c:pt>
                  <c:pt idx="8">
                    <c:v>9年目</c:v>
                  </c:pt>
                  <c:pt idx="9">
                    <c:v>10年目</c:v>
                  </c:pt>
                </c:lvl>
              </c:multiLvlStrCache>
            </c:multiLvl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7138</c:v>
                </c:pt>
                <c:pt idx="1">
                  <c:v>6463</c:v>
                </c:pt>
                <c:pt idx="2">
                  <c:v>5762</c:v>
                </c:pt>
                <c:pt idx="3">
                  <c:v>5032</c:v>
                </c:pt>
                <c:pt idx="4">
                  <c:v>4274</c:v>
                </c:pt>
                <c:pt idx="5">
                  <c:v>3485</c:v>
                </c:pt>
                <c:pt idx="6">
                  <c:v>2664</c:v>
                </c:pt>
                <c:pt idx="7">
                  <c:v>1811</c:v>
                </c:pt>
                <c:pt idx="8">
                  <c:v>923</c:v>
                </c:pt>
                <c:pt idx="9">
                  <c:v>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50"/>
        <c:overlap val="10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A657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30000"/>
          <c:min val="0"/>
        </c:scaling>
        <c:delete val="0"/>
        <c:axPos val="l"/>
        <c:majorGridlines>
          <c:spPr>
            <a:ln w="6350" cap="flat">
              <a:solidFill>
                <a:srgbClr val="E3E8EE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A657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F2A36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1F2A36"/>
                </a:solidFill>
                <a:latin typeface="+mn-lt"/>
              </a:rPr>
              <a:t>1店舗の例：年24,000千円・期首払い・4%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初回支払後のリース負債（千円）</c:v>
                </c:pt>
              </c:strCache>
            </c:strRef>
          </c:tx>
          <c:spPr>
            <a:solidFill>
              <a:srgbClr val="1F4E7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期間2年</c:v>
                  </c:pt>
                  <c:pt idx="1">
                    <c:v>期間5年</c:v>
                  </c:pt>
                  <c:pt idx="2">
                    <c:v>期間10年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23077</c:v>
                </c:pt>
                <c:pt idx="1">
                  <c:v>87117</c:v>
                </c:pt>
                <c:pt idx="2">
                  <c:v>178448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00000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A657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3E8EE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A657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表紙。会議名・日付・提出部署を書き換える。この資料は「影響額を一つの数字で報告する」ためではなく、「判断の方針と、経営層に判断してもらうこと」を先に示すための構成です。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最初の項目を「影響額」ではなく「判断の方針」にするのがこの資料の要点。各項目の右に、詳しく説明するページを書いておく。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借手はオペレーティング・リースも原則として使用権資産とリース負債を計上する（短期・少額は簡便的な取扱いを選べる）。根拠：企業会計基準第34号・適用指針第33号。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数値はリース会計ラボのシミュレーション（店舗：年払い前払い・原状回復あり）の年次推移表。付随費用（800）と資産除去債務に対応する除去費用（6,000）を使用権資産に含めているため、この設例では10年間の減価償却費209,248と支払利息37,552の合計246,800が、支払リース料の合計240,000を上回る。自社の試算に差し替え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判断してもらうこと：この方針の承認。区分ごとの年数は記入例で、基準が決めた年数ではない。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抜き取りの割合（2割→1割）は設例の目安。基準書の第1版ができた段階で、普通借家の期間の考え方と主な例外を監査法人と事前に協議する。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期限の日数は設例の目安。賃料の改定は、契約条件の変更か、変更を伴わない見直し（指数・レートの変動など）かを判断して処理する。部署の事情がぶつかったら、項目の案は部長が決め、契約管理の所管にかかわることは経営会議で確認す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グラフはリース会計ラボのシミュレーション（店舗：年払い前払い・原状回復あり）の数値。第1回の支払後に残るリース負債。全社の幅は、区分ごとの考え方を前提に下限・上限を置く。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↑↓は一般的な傾向。実際の影響は契約条件・割引率・経過期間によって異なる。財務制限条項の扱いは会社と銀行が決めること。営業利益が増えるのは、賃借料（販管費）が減価償却費に代わり、支払利息が営業外費用になるた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根拠：適用指針第33号 第118項ただし書き・第123項、設例20。旧オペレーティング・リースを期首に計上するときは、期首の使用権資産に減損会計を適用する。図の高さはイメージで、金額の比率ではない。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時期は記入例。判断してもらうこと：予算と人の承認。システムを入れる場合は、要件書を先に作ってから比較する。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時期は記入例。自社の決算日程・監査法人との協議日程に合わせる。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会議のあとに「結果」の列を埋めて、議事録として保存する。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F4E7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371600"/>
            <a:ext cx="804672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788920"/>
            <a:ext cx="804672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600" dirty="0">
                <a:solidFill>
                  <a:schemeClr val="accent5"/>
                </a:solidFill>
              </a:defRPr>
            </a:lvl1pPr>
          </a:lstStyle>
          <a:p>
            <a:pPr indent="0" marL="0"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943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4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2400" dirty="0"/>
          </a:p>
        </p:txBody>
      </p:sp>
      <p:sp>
        <p:nvSpPr>
          <p:cNvPr id="3" name="Text 0"/>
          <p:cNvSpPr/>
          <p:nvPr/>
        </p:nvSpPr>
        <p:spPr>
          <a:xfrm>
            <a:off x="457200" y="4773168"/>
            <a:ext cx="7132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記入例は架空の会社（店舗等の賃貸借契約80件・子会社3社）。○○の箇所を自社の数字に置き換えて使う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371600"/>
            <a:ext cx="8046720" cy="12801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新リース会計基準の適用について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788920"/>
            <a:ext cx="80467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5"/>
                </a:solidFill>
              </a:rPr>
              <a:t>判断の方針と、本日ご判断いただきたいこと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accent5"/>
                </a:solidFill>
              </a:rPr>
              <a:t>（記入例）2026年12月 経営会議／経理財務部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本日ご判断いただきたいこと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影響額の数字より先に、判断の方針と、そのために必要な決定をお願いします</a:t>
            </a:r>
            <a:endParaRPr lang="en-US" sz="1300" dirty="0"/>
          </a:p>
        </p:txBody>
      </p:sp>
      <p:sp>
        <p:nvSpPr>
          <p:cNvPr id="4" name="ask0"/>
          <p:cNvSpPr/>
          <p:nvPr/>
        </p:nvSpPr>
        <p:spPr>
          <a:xfrm>
            <a:off x="457200" y="1371600"/>
            <a:ext cx="8229600" cy="530352"/>
          </a:xfrm>
          <a:prstGeom prst="roundRect">
            <a:avLst>
              <a:gd name="adj" fmla="val 13793"/>
            </a:avLst>
          </a:prstGeom>
          <a:solidFill>
            <a:srgbClr val="EEF3F8"/>
          </a:solidFill>
          <a:ln w="9525">
            <a:solidFill>
              <a:srgbClr val="D6DBE1"/>
            </a:solidFill>
            <a:prstDash val="solid"/>
          </a:ln>
        </p:spPr>
      </p:sp>
      <p:sp>
        <p:nvSpPr>
          <p:cNvPr id="5" name="num1"/>
          <p:cNvSpPr/>
          <p:nvPr/>
        </p:nvSpPr>
        <p:spPr>
          <a:xfrm>
            <a:off x="594360" y="1444752"/>
            <a:ext cx="384048" cy="384048"/>
          </a:xfrm>
          <a:prstGeom prst="ellipse">
            <a:avLst/>
          </a:prstGeom>
          <a:solidFill>
            <a:srgbClr val="C46A1A"/>
          </a:solidFill>
          <a:ln w="12700">
            <a:solidFill>
              <a:srgbClr val="C46A1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94360" y="14447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143000" y="1463040"/>
            <a:ext cx="265176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判断の方針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3840480" y="1463040"/>
            <a:ext cx="475488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判断基準書の三区分と、物件の区分ごとの考え方（p.5〜7）</a:t>
            </a:r>
            <a:endParaRPr lang="en-US" sz="1300" dirty="0"/>
          </a:p>
        </p:txBody>
      </p:sp>
      <p:sp>
        <p:nvSpPr>
          <p:cNvPr id="9" name="ask1"/>
          <p:cNvSpPr/>
          <p:nvPr/>
        </p:nvSpPr>
        <p:spPr>
          <a:xfrm>
            <a:off x="457200" y="2011680"/>
            <a:ext cx="8229600" cy="530352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9525">
            <a:solidFill>
              <a:srgbClr val="D6DBE1"/>
            </a:solidFill>
            <a:prstDash val="solid"/>
          </a:ln>
        </p:spPr>
      </p:sp>
      <p:sp>
        <p:nvSpPr>
          <p:cNvPr id="10" name="num2"/>
          <p:cNvSpPr/>
          <p:nvPr/>
        </p:nvSpPr>
        <p:spPr>
          <a:xfrm>
            <a:off x="594360" y="2084832"/>
            <a:ext cx="384048" cy="384048"/>
          </a:xfrm>
          <a:prstGeom prst="ellipse">
            <a:avLst/>
          </a:prstGeom>
          <a:solidFill>
            <a:srgbClr val="1F4E78"/>
          </a:solidFill>
          <a:ln w="12700">
            <a:solidFill>
              <a:srgbClr val="1F4E7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94360" y="208483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2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1143000" y="2103120"/>
            <a:ext cx="265176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影響額の受け取り方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2103120"/>
            <a:ext cx="475488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一つの数字ではなく、幅と未決事項で（p.8）</a:t>
            </a:r>
            <a:endParaRPr lang="en-US" sz="1300" dirty="0"/>
          </a:p>
        </p:txBody>
      </p:sp>
      <p:sp>
        <p:nvSpPr>
          <p:cNvPr id="14" name="ask2"/>
          <p:cNvSpPr/>
          <p:nvPr/>
        </p:nvSpPr>
        <p:spPr>
          <a:xfrm>
            <a:off x="457200" y="2651760"/>
            <a:ext cx="8229600" cy="530352"/>
          </a:xfrm>
          <a:prstGeom prst="roundRect">
            <a:avLst>
              <a:gd name="adj" fmla="val 13793"/>
            </a:avLst>
          </a:prstGeom>
          <a:solidFill>
            <a:srgbClr val="EEF3F8"/>
          </a:solidFill>
          <a:ln w="9525">
            <a:solidFill>
              <a:srgbClr val="D6DBE1"/>
            </a:solidFill>
            <a:prstDash val="solid"/>
          </a:ln>
        </p:spPr>
      </p:sp>
      <p:sp>
        <p:nvSpPr>
          <p:cNvPr id="15" name="num3"/>
          <p:cNvSpPr/>
          <p:nvPr/>
        </p:nvSpPr>
        <p:spPr>
          <a:xfrm>
            <a:off x="594360" y="2724912"/>
            <a:ext cx="384048" cy="384048"/>
          </a:xfrm>
          <a:prstGeom prst="ellipse">
            <a:avLst/>
          </a:prstGeom>
          <a:solidFill>
            <a:srgbClr val="1F4E78"/>
          </a:solidFill>
          <a:ln w="12700">
            <a:solidFill>
              <a:srgbClr val="1F4E7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94360" y="27249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3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1143000" y="2743200"/>
            <a:ext cx="265176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財務制限条項と指標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3840480" y="2743200"/>
            <a:ext cx="475488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銀行との事前の相談、中計の指標の定義（p.9）</a:t>
            </a:r>
            <a:endParaRPr lang="en-US" sz="1300" dirty="0"/>
          </a:p>
        </p:txBody>
      </p:sp>
      <p:sp>
        <p:nvSpPr>
          <p:cNvPr id="19" name="ask3"/>
          <p:cNvSpPr/>
          <p:nvPr/>
        </p:nvSpPr>
        <p:spPr>
          <a:xfrm>
            <a:off x="457200" y="3291840"/>
            <a:ext cx="8229600" cy="530352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9525">
            <a:solidFill>
              <a:srgbClr val="D6DBE1"/>
            </a:solidFill>
            <a:prstDash val="solid"/>
          </a:ln>
        </p:spPr>
      </p:sp>
      <p:sp>
        <p:nvSpPr>
          <p:cNvPr id="20" name="num4"/>
          <p:cNvSpPr/>
          <p:nvPr/>
        </p:nvSpPr>
        <p:spPr>
          <a:xfrm>
            <a:off x="594360" y="3364992"/>
            <a:ext cx="384048" cy="384048"/>
          </a:xfrm>
          <a:prstGeom prst="ellipse">
            <a:avLst/>
          </a:prstGeom>
          <a:solidFill>
            <a:srgbClr val="1F4E78"/>
          </a:solidFill>
          <a:ln w="12700">
            <a:solidFill>
              <a:srgbClr val="1F4E78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94360" y="33649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4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1143000" y="3383280"/>
            <a:ext cx="265176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期首の迎え方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3840480" y="3383280"/>
            <a:ext cx="475488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経過措置の選び方と期首の利益剰余金への影響（p.10）</a:t>
            </a:r>
            <a:endParaRPr lang="en-US" sz="1300" dirty="0"/>
          </a:p>
        </p:txBody>
      </p:sp>
      <p:sp>
        <p:nvSpPr>
          <p:cNvPr id="24" name="ask4"/>
          <p:cNvSpPr/>
          <p:nvPr/>
        </p:nvSpPr>
        <p:spPr>
          <a:xfrm>
            <a:off x="457200" y="3931920"/>
            <a:ext cx="8229600" cy="530352"/>
          </a:xfrm>
          <a:prstGeom prst="roundRect">
            <a:avLst>
              <a:gd name="adj" fmla="val 13793"/>
            </a:avLst>
          </a:prstGeom>
          <a:solidFill>
            <a:srgbClr val="EEF3F8"/>
          </a:solidFill>
          <a:ln w="9525">
            <a:solidFill>
              <a:srgbClr val="D6DBE1"/>
            </a:solidFill>
            <a:prstDash val="solid"/>
          </a:ln>
        </p:spPr>
      </p:sp>
      <p:sp>
        <p:nvSpPr>
          <p:cNvPr id="25" name="num5"/>
          <p:cNvSpPr/>
          <p:nvPr/>
        </p:nvSpPr>
        <p:spPr>
          <a:xfrm>
            <a:off x="594360" y="4005072"/>
            <a:ext cx="384048" cy="384048"/>
          </a:xfrm>
          <a:prstGeom prst="ellipse">
            <a:avLst/>
          </a:prstGeom>
          <a:solidFill>
            <a:srgbClr val="1F4E78"/>
          </a:solidFill>
          <a:ln w="12700">
            <a:solidFill>
              <a:srgbClr val="1F4E78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594360" y="4005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5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1143000" y="4023360"/>
            <a:ext cx="265176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体制と予算・報告の時期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3840480" y="4023360"/>
            <a:ext cx="475488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台帳の仕組み・人・外部への確認、試算の更新時期（p.11〜12）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何が変わるか ── 店舗の賃貸借が貸借対照表に載る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2027年4月1日以後開始する事業年度の期首から原則適用（当社は2028年3月期から）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1325880"/>
            <a:ext cx="384048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4"/>
                </a:solidFill>
              </a:rPr>
              <a:t>これまで</a:t>
            </a:r>
            <a:endParaRPr lang="en-US" sz="1600" dirty="0"/>
          </a:p>
        </p:txBody>
      </p:sp>
      <p:sp>
        <p:nvSpPr>
          <p:cNvPr id="5" name="assetこれまで"/>
          <p:cNvSpPr/>
          <p:nvPr/>
        </p:nvSpPr>
        <p:spPr>
          <a:xfrm>
            <a:off x="502920" y="1737360"/>
            <a:ext cx="1737360" cy="1691640"/>
          </a:xfrm>
          <a:prstGeom prst="rect">
            <a:avLst/>
          </a:prstGeom>
          <a:solidFill>
            <a:srgbClr val="EEF3F8"/>
          </a:solidFill>
          <a:ln w="12700">
            <a:solidFill>
              <a:srgbClr val="8FA6B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02920" y="1828800"/>
            <a:ext cx="173736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既存の資産</a:t>
            </a:r>
            <a:endParaRPr lang="en-US" sz="1300" dirty="0"/>
          </a:p>
        </p:txBody>
      </p:sp>
      <p:sp>
        <p:nvSpPr>
          <p:cNvPr id="7" name="liabこれまで"/>
          <p:cNvSpPr/>
          <p:nvPr/>
        </p:nvSpPr>
        <p:spPr>
          <a:xfrm>
            <a:off x="2331720" y="1737360"/>
            <a:ext cx="1737360" cy="1691640"/>
          </a:xfrm>
          <a:prstGeom prst="rect">
            <a:avLst/>
          </a:prstGeom>
          <a:solidFill>
            <a:srgbClr val="F4F6F8"/>
          </a:solidFill>
          <a:ln w="12700">
            <a:solidFill>
              <a:srgbClr val="8FA6B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331720" y="1828800"/>
            <a:ext cx="173736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既存の負債・純資産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502920" y="3611880"/>
            <a:ext cx="347472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i="1" dirty="0">
                <a:solidFill>
                  <a:schemeClr val="accent4"/>
                </a:solidFill>
              </a:rPr>
              <a:t>店舗の賃貸借は載らない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4937760" y="1325880"/>
            <a:ext cx="384048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これから</a:t>
            </a:r>
            <a:endParaRPr lang="en-US" sz="1600" dirty="0"/>
          </a:p>
        </p:txBody>
      </p:sp>
      <p:sp>
        <p:nvSpPr>
          <p:cNvPr id="11" name="assetこれから"/>
          <p:cNvSpPr/>
          <p:nvPr/>
        </p:nvSpPr>
        <p:spPr>
          <a:xfrm>
            <a:off x="5074920" y="1737360"/>
            <a:ext cx="1737360" cy="1691640"/>
          </a:xfrm>
          <a:prstGeom prst="rect">
            <a:avLst/>
          </a:prstGeom>
          <a:solidFill>
            <a:srgbClr val="EEF3F8"/>
          </a:solidFill>
          <a:ln w="12700">
            <a:solidFill>
              <a:srgbClr val="8FA6B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074920" y="1828800"/>
            <a:ext cx="173736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既存の資産</a:t>
            </a:r>
            <a:endParaRPr lang="en-US" sz="1300" dirty="0"/>
          </a:p>
        </p:txBody>
      </p:sp>
      <p:sp>
        <p:nvSpPr>
          <p:cNvPr id="13" name="liabこれから"/>
          <p:cNvSpPr/>
          <p:nvPr/>
        </p:nvSpPr>
        <p:spPr>
          <a:xfrm>
            <a:off x="6903720" y="1737360"/>
            <a:ext cx="1737360" cy="1691640"/>
          </a:xfrm>
          <a:prstGeom prst="rect">
            <a:avLst/>
          </a:prstGeom>
          <a:solidFill>
            <a:srgbClr val="F4F6F8"/>
          </a:solidFill>
          <a:ln w="12700">
            <a:solidFill>
              <a:srgbClr val="8FA6BE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903720" y="1828800"/>
            <a:ext cx="173736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既存の負債・純資産</a:t>
            </a:r>
            <a:endParaRPr lang="en-US" sz="1300" dirty="0"/>
          </a:p>
        </p:txBody>
      </p:sp>
      <p:sp>
        <p:nvSpPr>
          <p:cNvPr id="15" name="rou"/>
          <p:cNvSpPr/>
          <p:nvPr/>
        </p:nvSpPr>
        <p:spPr>
          <a:xfrm>
            <a:off x="5074920" y="3429000"/>
            <a:ext cx="1737360" cy="777240"/>
          </a:xfrm>
          <a:prstGeom prst="rect">
            <a:avLst/>
          </a:prstGeom>
          <a:solidFill>
            <a:srgbClr val="1F4E78"/>
          </a:solidFill>
          <a:ln w="12700">
            <a:solidFill>
              <a:srgbClr val="1F4E7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074920" y="3429000"/>
            <a:ext cx="1737360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使用権資産</a:t>
            </a:r>
            <a:endParaRPr lang="en-US" sz="1500" dirty="0"/>
          </a:p>
        </p:txBody>
      </p:sp>
      <p:sp>
        <p:nvSpPr>
          <p:cNvPr id="17" name="ll"/>
          <p:cNvSpPr/>
          <p:nvPr/>
        </p:nvSpPr>
        <p:spPr>
          <a:xfrm>
            <a:off x="6903720" y="3429000"/>
            <a:ext cx="1737360" cy="777240"/>
          </a:xfrm>
          <a:prstGeom prst="rect">
            <a:avLst/>
          </a:prstGeom>
          <a:solidFill>
            <a:srgbClr val="C46A1A"/>
          </a:solidFill>
          <a:ln w="12700">
            <a:solidFill>
              <a:srgbClr val="C46A1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903720" y="3429000"/>
            <a:ext cx="1737360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リース負債</a:t>
            </a:r>
            <a:endParaRPr lang="en-US" sz="1500" dirty="0"/>
          </a:p>
        </p:txBody>
      </p:sp>
      <p:sp>
        <p:nvSpPr>
          <p:cNvPr id="19" name="arrow"/>
          <p:cNvSpPr/>
          <p:nvPr/>
        </p:nvSpPr>
        <p:spPr>
          <a:xfrm>
            <a:off x="4343400" y="2377440"/>
            <a:ext cx="457200" cy="457200"/>
          </a:xfrm>
          <a:prstGeom prst="rightArrow">
            <a:avLst/>
          </a:prstGeom>
          <a:solidFill>
            <a:srgbClr val="C46A1A"/>
          </a:solidFill>
          <a:ln w="12700">
            <a:solidFill>
              <a:srgbClr val="C46A1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931920" y="4279392"/>
            <a:ext cx="475488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accent2"/>
                </a:solidFill>
              </a:rPr>
              <a:t>総資産と有利子負債が大きくなる（使用権資産とリース負債は同額とは限らない）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費用の形 ── 賃借料が、減価償却費と支払利息に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利息法のため、費用は初めの年ほど大きく、後の年ほど小さくなる</a:t>
            </a:r>
            <a:endParaRPr lang="en-US" sz="13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280160"/>
          <a:ext cx="5669280" cy="3429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pl"/>
          <p:cNvSpPr/>
          <p:nvPr/>
        </p:nvSpPr>
        <p:spPr>
          <a:xfrm>
            <a:off x="6400800" y="1371600"/>
            <a:ext cx="2286000" cy="3200400"/>
          </a:xfrm>
          <a:prstGeom prst="roundRect">
            <a:avLst>
              <a:gd name="adj" fmla="val 3200"/>
            </a:avLst>
          </a:prstGeom>
          <a:solidFill>
            <a:srgbClr val="EEF3F8"/>
          </a:solidFill>
          <a:ln w="9525">
            <a:solidFill>
              <a:srgbClr val="D6DBE1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6537960" y="1508760"/>
            <a:ext cx="2011680" cy="2926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4"/>
                </a:solidFill>
              </a:rPr>
              <a:t>これまで</a:t>
            </a:r>
            <a:endParaRPr lang="en-US" sz="1400" dirty="0"/>
          </a:p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賃借料 24,000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chemeClr val="accent4"/>
                </a:solidFill>
              </a:rPr>
              <a:t>（毎年同じ）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これから</a:t>
            </a:r>
            <a:endParaRPr lang="en-US" sz="1400" dirty="0"/>
          </a:p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1年目 28,063</a:t>
            </a:r>
            <a:endParaRPr lang="en-US" sz="1400" dirty="0"/>
          </a:p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10年目 20,923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判断の方針 ── 判断を三つに分けて文書にする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そろえるのは年数ではなく、判断要因・証拠資料・判断手続</a:t>
            </a:r>
            <a:endParaRPr lang="en-US" sz="1300" dirty="0"/>
          </a:p>
        </p:txBody>
      </p:sp>
      <p:sp>
        <p:nvSpPr>
          <p:cNvPr id="4" name="h0"/>
          <p:cNvSpPr/>
          <p:nvPr/>
        </p:nvSpPr>
        <p:spPr>
          <a:xfrm>
            <a:off x="457200" y="1371600"/>
            <a:ext cx="2615184" cy="548640"/>
          </a:xfrm>
          <a:prstGeom prst="roundRect">
            <a:avLst>
              <a:gd name="adj" fmla="val 13333"/>
            </a:avLst>
          </a:prstGeom>
          <a:solidFill>
            <a:srgbClr val="1F4E78"/>
          </a:solidFill>
          <a:ln w="12700">
            <a:solidFill>
              <a:srgbClr val="1F4E7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371600"/>
            <a:ext cx="2432304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基準が決めていること</a:t>
            </a:r>
            <a:endParaRPr lang="en-US" sz="1400" dirty="0"/>
          </a:p>
        </p:txBody>
      </p:sp>
      <p:sp>
        <p:nvSpPr>
          <p:cNvPr id="6" name="c0"/>
          <p:cNvSpPr/>
          <p:nvPr/>
        </p:nvSpPr>
        <p:spPr>
          <a:xfrm>
            <a:off x="457200" y="2011680"/>
            <a:ext cx="2615184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D6DBE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66928" y="2103120"/>
            <a:ext cx="2395728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リース期間の定義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判断要因（5つ）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見直しのきっかけ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566928" y="3429000"/>
            <a:ext cx="2395728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4"/>
                </a:solidFill>
              </a:rPr>
              <a:t>引用して終わり</a:t>
            </a:r>
            <a:endParaRPr lang="en-US" sz="1200" dirty="0"/>
          </a:p>
        </p:txBody>
      </p:sp>
      <p:sp>
        <p:nvSpPr>
          <p:cNvPr id="9" name="h1"/>
          <p:cNvSpPr/>
          <p:nvPr/>
        </p:nvSpPr>
        <p:spPr>
          <a:xfrm>
            <a:off x="3264408" y="1371600"/>
            <a:ext cx="2615184" cy="548640"/>
          </a:xfrm>
          <a:prstGeom prst="roundRect">
            <a:avLst>
              <a:gd name="adj" fmla="val 13333"/>
            </a:avLst>
          </a:prstGeom>
          <a:solidFill>
            <a:srgbClr val="1E7A4C"/>
          </a:solidFill>
          <a:ln w="12700">
            <a:solidFill>
              <a:srgbClr val="1E7A4C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55848" y="1371600"/>
            <a:ext cx="2432304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会社が選ぶこと（会計方針）</a:t>
            </a:r>
            <a:endParaRPr lang="en-US" sz="1400" dirty="0"/>
          </a:p>
        </p:txBody>
      </p:sp>
      <p:sp>
        <p:nvSpPr>
          <p:cNvPr id="11" name="c1"/>
          <p:cNvSpPr/>
          <p:nvPr/>
        </p:nvSpPr>
        <p:spPr>
          <a:xfrm>
            <a:off x="3264408" y="2011680"/>
            <a:ext cx="2615184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D6DBE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374136" y="2103120"/>
            <a:ext cx="2395728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短期・少額の取扱い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リースとサービスの合算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経過措置・割引率の決め方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3374136" y="3429000"/>
            <a:ext cx="2395728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4"/>
                </a:solidFill>
              </a:rPr>
              <a:t>部長が案、経営層に報告</a:t>
            </a:r>
            <a:endParaRPr lang="en-US" sz="1200" dirty="0"/>
          </a:p>
        </p:txBody>
      </p:sp>
      <p:sp>
        <p:nvSpPr>
          <p:cNvPr id="14" name="h2"/>
          <p:cNvSpPr/>
          <p:nvPr/>
        </p:nvSpPr>
        <p:spPr>
          <a:xfrm>
            <a:off x="6071616" y="1371600"/>
            <a:ext cx="2615184" cy="548640"/>
          </a:xfrm>
          <a:prstGeom prst="roundRect">
            <a:avLst>
              <a:gd name="adj" fmla="val 13333"/>
            </a:avLst>
          </a:prstGeom>
          <a:solidFill>
            <a:srgbClr val="C46A1A"/>
          </a:solidFill>
          <a:ln w="12700">
            <a:solidFill>
              <a:srgbClr val="C46A1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163056" y="1371600"/>
            <a:ext cx="2432304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契約ごとに判断すること</a:t>
            </a:r>
            <a:endParaRPr lang="en-US" sz="1400" dirty="0"/>
          </a:p>
        </p:txBody>
      </p:sp>
      <p:sp>
        <p:nvSpPr>
          <p:cNvPr id="16" name="c2"/>
          <p:cNvSpPr/>
          <p:nvPr/>
        </p:nvSpPr>
        <p:spPr>
          <a:xfrm>
            <a:off x="6071616" y="2011680"/>
            <a:ext cx="2615184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D6DBE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181344" y="2103120"/>
            <a:ext cx="2395728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リース期間（物件の区分ごと）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割引率の当てはめ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例外は部長が全件確認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181344" y="3429000"/>
            <a:ext cx="2395728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4"/>
                </a:solidFill>
              </a:rPr>
              <a:t>担当2人＋部長の抜き取り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4069080"/>
            <a:ext cx="8229600" cy="594360"/>
          </a:xfrm>
          <a:prstGeom prst="rect">
            <a:avLst/>
          </a:prstGeom>
          <a:solidFill>
            <a:srgbClr val="FBEBDD"/>
          </a:solidFill>
          <a:ln/>
        </p:spPr>
        <p:txBody>
          <a:bodyPr wrap="square" lIns="1270" tIns="1270" rIns="1270" bIns="127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品質の確保：最初の10件は担当2人が別々に判断し、ずれた理由を基準書に反映。第1版で普通借家の期間の考え方と主な例外を監査法人と事前に協議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当てはめと確認の流れ ── 部長が全件を見直さない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ずれは直して終わりにせず、基準書に戻す</a:t>
            </a:r>
            <a:endParaRPr lang="en-US" sz="1300" dirty="0"/>
          </a:p>
        </p:txBody>
      </p:sp>
      <p:sp>
        <p:nvSpPr>
          <p:cNvPr id="4" name="f1"/>
          <p:cNvSpPr/>
          <p:nvPr/>
        </p:nvSpPr>
        <p:spPr>
          <a:xfrm>
            <a:off x="457200" y="2011680"/>
            <a:ext cx="1463040" cy="914400"/>
          </a:xfrm>
          <a:prstGeom prst="roundRect">
            <a:avLst>
              <a:gd name="adj" fmla="val 8000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457200" y="2011680"/>
            <a:ext cx="146304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4E78"/>
                </a:solidFill>
              </a:rPr>
              <a:t>契約80件</a:t>
            </a:r>
            <a:endParaRPr lang="en-US" sz="13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F4E78"/>
                </a:solidFill>
              </a:rPr>
              <a:t>写し＋回付票</a:t>
            </a:r>
            <a:endParaRPr lang="en-US" sz="1300" dirty="0"/>
          </a:p>
        </p:txBody>
      </p:sp>
      <p:sp>
        <p:nvSpPr>
          <p:cNvPr id="6" name="a1"/>
          <p:cNvSpPr/>
          <p:nvPr/>
        </p:nvSpPr>
        <p:spPr>
          <a:xfrm>
            <a:off x="1965960" y="2331720"/>
            <a:ext cx="320040" cy="274320"/>
          </a:xfrm>
          <a:prstGeom prst="rightArrow">
            <a:avLst/>
          </a:prstGeom>
          <a:solidFill>
            <a:srgbClr val="8FA6BE"/>
          </a:solidFill>
          <a:ln w="12700">
            <a:solidFill>
              <a:srgbClr val="8FA6BE"/>
            </a:solidFill>
            <a:prstDash val="solid"/>
          </a:ln>
        </p:spPr>
      </p:sp>
      <p:sp>
        <p:nvSpPr>
          <p:cNvPr id="7" name="f2"/>
          <p:cNvSpPr/>
          <p:nvPr/>
        </p:nvSpPr>
        <p:spPr>
          <a:xfrm>
            <a:off x="2331720" y="2011680"/>
            <a:ext cx="1554480" cy="914400"/>
          </a:xfrm>
          <a:prstGeom prst="roundRect">
            <a:avLst>
              <a:gd name="adj" fmla="val 8000"/>
            </a:avLst>
          </a:prstGeom>
          <a:solidFill>
            <a:srgbClr val="1F4E78"/>
          </a:solidFill>
          <a:ln w="12700">
            <a:solidFill>
              <a:srgbClr val="1F4E78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331720" y="2011680"/>
            <a:ext cx="155448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区分に当てはめ</a:t>
            </a:r>
            <a:endParaRPr lang="en-US" sz="13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担当2人</a:t>
            </a:r>
            <a:endParaRPr lang="en-US" sz="1300" dirty="0"/>
          </a:p>
        </p:txBody>
      </p:sp>
      <p:sp>
        <p:nvSpPr>
          <p:cNvPr id="9" name="a2"/>
          <p:cNvSpPr/>
          <p:nvPr/>
        </p:nvSpPr>
        <p:spPr>
          <a:xfrm rot="-1500000">
            <a:off x="3931920" y="1828800"/>
            <a:ext cx="320040" cy="274320"/>
          </a:xfrm>
          <a:prstGeom prst="rightArrow">
            <a:avLst/>
          </a:prstGeom>
          <a:solidFill>
            <a:srgbClr val="8FA6BE"/>
          </a:solidFill>
          <a:ln w="12700">
            <a:solidFill>
              <a:srgbClr val="8FA6BE"/>
            </a:solidFill>
            <a:prstDash val="solid"/>
          </a:ln>
        </p:spPr>
      </p:sp>
      <p:sp>
        <p:nvSpPr>
          <p:cNvPr id="10" name="a3"/>
          <p:cNvSpPr/>
          <p:nvPr/>
        </p:nvSpPr>
        <p:spPr>
          <a:xfrm rot="1500000">
            <a:off x="3931920" y="2834640"/>
            <a:ext cx="320040" cy="274320"/>
          </a:xfrm>
          <a:prstGeom prst="rightArrow">
            <a:avLst/>
          </a:prstGeom>
          <a:solidFill>
            <a:srgbClr val="8FA6BE"/>
          </a:solidFill>
          <a:ln w="12700">
            <a:solidFill>
              <a:srgbClr val="8FA6BE"/>
            </a:solidFill>
            <a:prstDash val="solid"/>
          </a:ln>
        </p:spPr>
      </p:sp>
      <p:sp>
        <p:nvSpPr>
          <p:cNvPr id="11" name="f3"/>
          <p:cNvSpPr/>
          <p:nvPr/>
        </p:nvSpPr>
        <p:spPr>
          <a:xfrm>
            <a:off x="4343400" y="1325880"/>
            <a:ext cx="1828800" cy="822960"/>
          </a:xfrm>
          <a:prstGeom prst="roundRect">
            <a:avLst>
              <a:gd name="adj" fmla="val 8889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343400" y="1325880"/>
            <a:ext cx="182880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4E78"/>
                </a:solidFill>
              </a:rPr>
              <a:t>通常の契約</a:t>
            </a:r>
            <a:endParaRPr lang="en-US" sz="13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F4E78"/>
                </a:solidFill>
              </a:rPr>
              <a:t>部長が抜き取り（2割→1割）</a:t>
            </a:r>
            <a:endParaRPr lang="en-US" sz="1300" dirty="0"/>
          </a:p>
        </p:txBody>
      </p:sp>
      <p:sp>
        <p:nvSpPr>
          <p:cNvPr id="13" name="f4"/>
          <p:cNvSpPr/>
          <p:nvPr/>
        </p:nvSpPr>
        <p:spPr>
          <a:xfrm>
            <a:off x="4343400" y="2788920"/>
            <a:ext cx="1828800" cy="822960"/>
          </a:xfrm>
          <a:prstGeom prst="roundRect">
            <a:avLst>
              <a:gd name="adj" fmla="val 8889"/>
            </a:avLst>
          </a:prstGeom>
          <a:solidFill>
            <a:srgbClr val="C46A1A"/>
          </a:solidFill>
          <a:ln w="12700">
            <a:solidFill>
              <a:srgbClr val="C46A1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343400" y="2788920"/>
            <a:ext cx="182880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例外</a:t>
            </a:r>
            <a:endParaRPr lang="en-US" sz="13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部長が全件確認</a:t>
            </a:r>
            <a:endParaRPr lang="en-US" sz="1300" dirty="0"/>
          </a:p>
        </p:txBody>
      </p:sp>
      <p:sp>
        <p:nvSpPr>
          <p:cNvPr id="15" name="a4"/>
          <p:cNvSpPr/>
          <p:nvPr/>
        </p:nvSpPr>
        <p:spPr>
          <a:xfrm rot="1500000">
            <a:off x="6217920" y="1600200"/>
            <a:ext cx="320040" cy="274320"/>
          </a:xfrm>
          <a:prstGeom prst="rightArrow">
            <a:avLst/>
          </a:prstGeom>
          <a:solidFill>
            <a:srgbClr val="8FA6BE"/>
          </a:solidFill>
          <a:ln w="12700">
            <a:solidFill>
              <a:srgbClr val="8FA6BE"/>
            </a:solidFill>
            <a:prstDash val="solid"/>
          </a:ln>
        </p:spPr>
      </p:sp>
      <p:sp>
        <p:nvSpPr>
          <p:cNvPr id="16" name="a5"/>
          <p:cNvSpPr/>
          <p:nvPr/>
        </p:nvSpPr>
        <p:spPr>
          <a:xfrm rot="-1500000">
            <a:off x="6217920" y="3063240"/>
            <a:ext cx="320040" cy="274320"/>
          </a:xfrm>
          <a:prstGeom prst="rightArrow">
            <a:avLst/>
          </a:prstGeom>
          <a:solidFill>
            <a:srgbClr val="8FA6BE"/>
          </a:solidFill>
          <a:ln w="12700">
            <a:solidFill>
              <a:srgbClr val="8FA6BE"/>
            </a:solidFill>
            <a:prstDash val="solid"/>
          </a:ln>
        </p:spPr>
      </p:sp>
      <p:sp>
        <p:nvSpPr>
          <p:cNvPr id="17" name="f5"/>
          <p:cNvSpPr/>
          <p:nvPr/>
        </p:nvSpPr>
        <p:spPr>
          <a:xfrm>
            <a:off x="6583680" y="2011680"/>
            <a:ext cx="2103120" cy="914400"/>
          </a:xfrm>
          <a:prstGeom prst="roundRect">
            <a:avLst>
              <a:gd name="adj" fmla="val 8000"/>
            </a:avLst>
          </a:prstGeom>
          <a:solidFill>
            <a:srgbClr val="1E7A4C"/>
          </a:solidFill>
          <a:ln w="12700">
            <a:solidFill>
              <a:srgbClr val="1E7A4C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83680" y="2011680"/>
            <a:ext cx="210312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台帳に登録</a:t>
            </a:r>
            <a:endParaRPr lang="en-US" sz="13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判断の根拠も残す</a:t>
            </a:r>
            <a:endParaRPr lang="en-US" sz="1300" dirty="0"/>
          </a:p>
        </p:txBody>
      </p:sp>
      <p:sp>
        <p:nvSpPr>
          <p:cNvPr id="19" name="loop"/>
          <p:cNvSpPr/>
          <p:nvPr/>
        </p:nvSpPr>
        <p:spPr>
          <a:xfrm>
            <a:off x="457200" y="3840480"/>
            <a:ext cx="8229600" cy="777240"/>
          </a:xfrm>
          <a:prstGeom prst="roundRect">
            <a:avLst>
              <a:gd name="adj" fmla="val 9412"/>
            </a:avLst>
          </a:prstGeom>
          <a:solidFill>
            <a:srgbClr val="FBEBDD"/>
          </a:solidFill>
          <a:ln w="12700">
            <a:solidFill>
              <a:srgbClr val="FBEBDD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94360" y="3886200"/>
            <a:ext cx="795528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最初の10件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は2人が別々に判断 → 答えが違った理由を基準書の第2版へ。</a:t>
            </a:r>
            <a:pPr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担当の到達条件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：①事実を拾う ②区分に当てはめる ③例外に気づく ④監査法人に説明できる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判断の材料と見直しのきっかけ ── 経理の外にある情報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誰が・いつ・何を経理に渡すかを決めておく</a:t>
            </a:r>
            <a:endParaRPr lang="en-US" sz="1300" dirty="0"/>
          </a:p>
        </p:txBody>
      </p:sp>
      <p:sp>
        <p:nvSpPr>
          <p:cNvPr id="4" name="hub"/>
          <p:cNvSpPr/>
          <p:nvPr/>
        </p:nvSpPr>
        <p:spPr>
          <a:xfrm>
            <a:off x="3611880" y="2148840"/>
            <a:ext cx="1920240" cy="1188720"/>
          </a:xfrm>
          <a:prstGeom prst="ellipse">
            <a:avLst/>
          </a:prstGeom>
          <a:solidFill>
            <a:srgbClr val="1F4E78"/>
          </a:solidFill>
          <a:ln w="12700">
            <a:solidFill>
              <a:srgbClr val="1F4E7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3611880" y="2148840"/>
            <a:ext cx="1920240" cy="11887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経理財務部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台帳・判断</a:t>
            </a:r>
            <a:endParaRPr lang="en-US" sz="1500" dirty="0"/>
          </a:p>
        </p:txBody>
      </p:sp>
      <p:sp>
        <p:nvSpPr>
          <p:cNvPr id="6" name="src0"/>
          <p:cNvSpPr/>
          <p:nvPr/>
        </p:nvSpPr>
        <p:spPr>
          <a:xfrm>
            <a:off x="457200" y="1325880"/>
            <a:ext cx="274320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9525">
            <a:solidFill>
              <a:srgbClr val="D6DBE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66928" y="1399032"/>
            <a:ext cx="2523744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E7A4C"/>
                </a:solidFill>
              </a:rPr>
              <a:t>店舗開発部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566928" y="1764792"/>
            <a:ext cx="2523744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新規・更新：写し＋回付票（5営業日以内）</a:t>
            </a:r>
            <a:endParaRPr lang="en-US" sz="1200" dirty="0"/>
          </a:p>
        </p:txBody>
      </p:sp>
      <p:sp>
        <p:nvSpPr>
          <p:cNvPr id="9" name="ln0"/>
          <p:cNvSpPr/>
          <p:nvPr/>
        </p:nvSpPr>
        <p:spPr>
          <a:xfrm>
            <a:off x="3200400" y="1856232"/>
            <a:ext cx="411480" cy="886968"/>
          </a:xfrm>
          <a:prstGeom prst="line">
            <a:avLst/>
          </a:prstGeom>
          <a:noFill/>
          <a:ln w="25400">
            <a:solidFill>
              <a:srgbClr val="1E7A4C"/>
            </a:solidFill>
            <a:prstDash val="solid"/>
            <a:tailEnd type="triangle"/>
          </a:ln>
        </p:spPr>
      </p:sp>
      <p:sp>
        <p:nvSpPr>
          <p:cNvPr id="10" name="src1"/>
          <p:cNvSpPr/>
          <p:nvPr/>
        </p:nvSpPr>
        <p:spPr>
          <a:xfrm>
            <a:off x="5943600" y="1325880"/>
            <a:ext cx="274320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9525">
            <a:solidFill>
              <a:srgbClr val="D6DBE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053328" y="1399032"/>
            <a:ext cx="2523744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C46A1A"/>
                </a:solidFill>
              </a:rPr>
              <a:t>経営会議（経営企画）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6053328" y="1764792"/>
            <a:ext cx="2523744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閉店・移転・大規模改装・集約の決定（3営業日以内）</a:t>
            </a:r>
            <a:endParaRPr lang="en-US" sz="1200" dirty="0"/>
          </a:p>
        </p:txBody>
      </p:sp>
      <p:sp>
        <p:nvSpPr>
          <p:cNvPr id="13" name="ln1"/>
          <p:cNvSpPr/>
          <p:nvPr/>
        </p:nvSpPr>
        <p:spPr>
          <a:xfrm flipV="1">
            <a:off x="5532120" y="1856232"/>
            <a:ext cx="411480" cy="886968"/>
          </a:xfrm>
          <a:prstGeom prst="line">
            <a:avLst/>
          </a:prstGeom>
          <a:noFill/>
          <a:ln w="25400">
            <a:solidFill>
              <a:srgbClr val="C46A1A"/>
            </a:solidFill>
            <a:prstDash val="solid"/>
            <a:headEnd type="triangle"/>
          </a:ln>
        </p:spPr>
      </p:sp>
      <p:sp>
        <p:nvSpPr>
          <p:cNvPr id="14" name="src2"/>
          <p:cNvSpPr/>
          <p:nvPr/>
        </p:nvSpPr>
        <p:spPr>
          <a:xfrm>
            <a:off x="457200" y="3383280"/>
            <a:ext cx="274320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9525">
            <a:solidFill>
              <a:srgbClr val="D6DBE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66928" y="3456432"/>
            <a:ext cx="2523744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E7A4C"/>
                </a:solidFill>
              </a:rPr>
              <a:t>固定資産の担当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566928" y="3822192"/>
            <a:ext cx="2523744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内装・設備の投資（月次の増加一覧）</a:t>
            </a:r>
            <a:endParaRPr lang="en-US" sz="1200" dirty="0"/>
          </a:p>
        </p:txBody>
      </p:sp>
      <p:sp>
        <p:nvSpPr>
          <p:cNvPr id="17" name="ln2"/>
          <p:cNvSpPr/>
          <p:nvPr/>
        </p:nvSpPr>
        <p:spPr>
          <a:xfrm flipV="1">
            <a:off x="3200400" y="2743200"/>
            <a:ext cx="411480" cy="1170432"/>
          </a:xfrm>
          <a:prstGeom prst="line">
            <a:avLst/>
          </a:prstGeom>
          <a:noFill/>
          <a:ln w="25400">
            <a:solidFill>
              <a:srgbClr val="1E7A4C"/>
            </a:solidFill>
            <a:prstDash val="solid"/>
            <a:tailEnd type="triangle"/>
          </a:ln>
        </p:spPr>
      </p:sp>
      <p:sp>
        <p:nvSpPr>
          <p:cNvPr id="18" name="src3"/>
          <p:cNvSpPr/>
          <p:nvPr/>
        </p:nvSpPr>
        <p:spPr>
          <a:xfrm>
            <a:off x="5943600" y="3383280"/>
            <a:ext cx="274320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9525">
            <a:solidFill>
              <a:srgbClr val="D6DBE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053328" y="3456432"/>
            <a:ext cx="2523744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E7A4C"/>
                </a:solidFill>
              </a:rPr>
              <a:t>子会社3社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6053328" y="3822192"/>
            <a:ext cx="2523744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同じ回付票・同じ基準書</a:t>
            </a:r>
            <a:endParaRPr lang="en-US" sz="1200" dirty="0"/>
          </a:p>
        </p:txBody>
      </p:sp>
      <p:sp>
        <p:nvSpPr>
          <p:cNvPr id="21" name="ln3"/>
          <p:cNvSpPr/>
          <p:nvPr/>
        </p:nvSpPr>
        <p:spPr>
          <a:xfrm>
            <a:off x="5532120" y="2743200"/>
            <a:ext cx="411480" cy="1170432"/>
          </a:xfrm>
          <a:prstGeom prst="line">
            <a:avLst/>
          </a:prstGeom>
          <a:noFill/>
          <a:ln w="25400">
            <a:solidFill>
              <a:srgbClr val="1E7A4C"/>
            </a:solidFill>
            <a:prstDash val="solid"/>
            <a:headEnd type="triangle"/>
          </a:ln>
        </p:spPr>
      </p:sp>
      <p:sp>
        <p:nvSpPr>
          <p:cNvPr id="22" name="Text 20"/>
          <p:cNvSpPr txBox="1"/>
          <p:nvPr/>
        </p:nvSpPr>
        <p:spPr>
          <a:xfrm>
            <a:off x="457200" y="4507992"/>
            <a:ext cx="822960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見直しは決議だけが条件ではない。延長・解約の判断に影響する重要な事象・状況が生じたら、見直しの要否を検討し、理由を残す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影響額は「一つの数字」ではなく「幅」で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同じ契約でも、リース期間の判断ひとつで負債が約2倍変わる</a:t>
            </a:r>
            <a:endParaRPr lang="en-US" sz="13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325880"/>
          <a:ext cx="420624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4937760" y="1325880"/>
            <a:ext cx="374904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全社の影響額（区分ごとの考え方を前提にした幅）</a:t>
            </a:r>
            <a:endParaRPr lang="en-US" sz="1300" dirty="0"/>
          </a:p>
        </p:txBody>
      </p:sp>
      <p:sp>
        <p:nvSpPr>
          <p:cNvPr id="6" name="rangeBase"/>
          <p:cNvSpPr/>
          <p:nvPr/>
        </p:nvSpPr>
        <p:spPr>
          <a:xfrm>
            <a:off x="5120640" y="1965960"/>
            <a:ext cx="3383280" cy="109728"/>
          </a:xfrm>
          <a:prstGeom prst="rect">
            <a:avLst/>
          </a:prstGeom>
          <a:solidFill>
            <a:srgbClr val="D9E4EF"/>
          </a:solidFill>
          <a:ln w="12700">
            <a:solidFill>
              <a:srgbClr val="D9E4EF"/>
            </a:solidFill>
            <a:prstDash val="solid"/>
          </a:ln>
        </p:spPr>
      </p:sp>
      <p:sp>
        <p:nvSpPr>
          <p:cNvPr id="7" name="rangeBand"/>
          <p:cNvSpPr/>
          <p:nvPr/>
        </p:nvSpPr>
        <p:spPr>
          <a:xfrm>
            <a:off x="5760720" y="1920240"/>
            <a:ext cx="2103120" cy="201168"/>
          </a:xfrm>
          <a:prstGeom prst="rect">
            <a:avLst/>
          </a:prstGeom>
          <a:solidFill>
            <a:srgbClr val="1F4E78"/>
          </a:solidFill>
          <a:ln w="12700">
            <a:solidFill>
              <a:srgbClr val="1F4E78"/>
            </a:solidFill>
            <a:prstDash val="solid"/>
          </a:ln>
        </p:spPr>
      </p:sp>
      <p:sp>
        <p:nvSpPr>
          <p:cNvPr id="8" name="pt0"/>
          <p:cNvSpPr/>
          <p:nvPr/>
        </p:nvSpPr>
        <p:spPr>
          <a:xfrm>
            <a:off x="5678424" y="1938528"/>
            <a:ext cx="164592" cy="16459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F4E78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5303520" y="1627632"/>
            <a:ext cx="91440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下限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5257800" y="2157984"/>
            <a:ext cx="100584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○○億円</a:t>
            </a:r>
            <a:endParaRPr lang="en-US" sz="1200" dirty="0"/>
          </a:p>
        </p:txBody>
      </p:sp>
      <p:sp>
        <p:nvSpPr>
          <p:cNvPr id="11" name="pt1"/>
          <p:cNvSpPr/>
          <p:nvPr/>
        </p:nvSpPr>
        <p:spPr>
          <a:xfrm>
            <a:off x="6729984" y="1938528"/>
            <a:ext cx="164592" cy="164592"/>
          </a:xfrm>
          <a:prstGeom prst="ellipse">
            <a:avLst/>
          </a:prstGeom>
          <a:solidFill>
            <a:srgbClr val="C46A1A"/>
          </a:solidFill>
          <a:ln w="19050">
            <a:solidFill>
              <a:srgbClr val="1F4E78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355080" y="1627632"/>
            <a:ext cx="91440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中央</a:t>
            </a:r>
            <a:endParaRPr lang="en-US" sz="1100" dirty="0"/>
          </a:p>
        </p:txBody>
      </p:sp>
      <p:sp>
        <p:nvSpPr>
          <p:cNvPr id="13" name="Text 10"/>
          <p:cNvSpPr txBox="1"/>
          <p:nvPr/>
        </p:nvSpPr>
        <p:spPr>
          <a:xfrm>
            <a:off x="6309360" y="2157984"/>
            <a:ext cx="100584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○○億円</a:t>
            </a:r>
            <a:endParaRPr lang="en-US" sz="1200" dirty="0"/>
          </a:p>
        </p:txBody>
      </p:sp>
      <p:sp>
        <p:nvSpPr>
          <p:cNvPr id="14" name="pt2"/>
          <p:cNvSpPr/>
          <p:nvPr/>
        </p:nvSpPr>
        <p:spPr>
          <a:xfrm>
            <a:off x="7781544" y="1938528"/>
            <a:ext cx="164592" cy="16459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F4E78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7406640" y="1627632"/>
            <a:ext cx="91440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上限</a:t>
            </a:r>
            <a:endParaRPr lang="en-US" sz="1100" dirty="0"/>
          </a:p>
        </p:txBody>
      </p:sp>
      <p:sp>
        <p:nvSpPr>
          <p:cNvPr id="16" name="Text 13"/>
          <p:cNvSpPr txBox="1"/>
          <p:nvPr/>
        </p:nvSpPr>
        <p:spPr>
          <a:xfrm>
            <a:off x="7360920" y="2157984"/>
            <a:ext cx="100584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○○億円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4937760" y="2651760"/>
            <a:ext cx="374904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まだ決めていない判断（材料と期日）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倉庫のリース期間：集約の方針が決まる時期まで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閉店検討中の店舗：決定または判断に影響する事象が生じた時点で見直しを検討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利益と財務指標への影響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どの段階の利益・指標に、どちらの方向で影響が出るか（一般的な方向）</a:t>
            </a:r>
            <a:endParaRPr lang="en-US" sz="1300" dirty="0"/>
          </a:p>
        </p:txBody>
      </p:sp>
      <p:sp>
        <p:nvSpPr>
          <p:cNvPr id="4" name="kp0"/>
          <p:cNvSpPr/>
          <p:nvPr/>
        </p:nvSpPr>
        <p:spPr>
          <a:xfrm>
            <a:off x="457200" y="1325880"/>
            <a:ext cx="173736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9525">
            <a:solidFill>
              <a:srgbClr val="D6DBE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457200" y="1371600"/>
            <a:ext cx="173736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E7A4C"/>
                </a:solidFill>
              </a:rPr>
              <a:t>↑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2057400"/>
            <a:ext cx="164592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営業利益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02920" y="2395728"/>
            <a:ext cx="164592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支払利息が営業外へ</a:t>
            </a:r>
            <a:endParaRPr lang="en-US" sz="1100" dirty="0"/>
          </a:p>
        </p:txBody>
      </p:sp>
      <p:sp>
        <p:nvSpPr>
          <p:cNvPr id="8" name="kp1"/>
          <p:cNvSpPr/>
          <p:nvPr/>
        </p:nvSpPr>
        <p:spPr>
          <a:xfrm>
            <a:off x="2331720" y="1325880"/>
            <a:ext cx="173736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9525">
            <a:solidFill>
              <a:srgbClr val="D6DBE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331720" y="1371600"/>
            <a:ext cx="173736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E7A4C"/>
                </a:solidFill>
              </a:rPr>
              <a:t>↑</a:t>
            </a:r>
            <a:endParaRPr lang="en-US" sz="4000" dirty="0"/>
          </a:p>
        </p:txBody>
      </p:sp>
      <p:sp>
        <p:nvSpPr>
          <p:cNvPr id="10" name="Text 8"/>
          <p:cNvSpPr txBox="1"/>
          <p:nvPr/>
        </p:nvSpPr>
        <p:spPr>
          <a:xfrm>
            <a:off x="2377440" y="2057400"/>
            <a:ext cx="164592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EBITDA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2377440" y="2395728"/>
            <a:ext cx="164592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償却と利息を足し戻す</a:t>
            </a:r>
            <a:endParaRPr lang="en-US" sz="1100" dirty="0"/>
          </a:p>
        </p:txBody>
      </p:sp>
      <p:sp>
        <p:nvSpPr>
          <p:cNvPr id="12" name="kp2"/>
          <p:cNvSpPr/>
          <p:nvPr/>
        </p:nvSpPr>
        <p:spPr>
          <a:xfrm>
            <a:off x="4206240" y="1325880"/>
            <a:ext cx="173736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9525">
            <a:solidFill>
              <a:srgbClr val="D6DBE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206240" y="1371600"/>
            <a:ext cx="173736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C46A1A"/>
                </a:solidFill>
              </a:rPr>
              <a:t>↓</a:t>
            </a:r>
            <a:endParaRPr lang="en-US" sz="4000" dirty="0"/>
          </a:p>
        </p:txBody>
      </p:sp>
      <p:sp>
        <p:nvSpPr>
          <p:cNvPr id="14" name="Text 12"/>
          <p:cNvSpPr txBox="1"/>
          <p:nvPr/>
        </p:nvSpPr>
        <p:spPr>
          <a:xfrm>
            <a:off x="4251960" y="2057400"/>
            <a:ext cx="164592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初めの年の利益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251960" y="2395728"/>
            <a:ext cx="164592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費用が前倒し</a:t>
            </a:r>
            <a:endParaRPr lang="en-US" sz="1100" dirty="0"/>
          </a:p>
        </p:txBody>
      </p:sp>
      <p:sp>
        <p:nvSpPr>
          <p:cNvPr id="16" name="kp3"/>
          <p:cNvSpPr/>
          <p:nvPr/>
        </p:nvSpPr>
        <p:spPr>
          <a:xfrm>
            <a:off x="457200" y="2971800"/>
            <a:ext cx="173736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9525">
            <a:solidFill>
              <a:srgbClr val="D6DBE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57200" y="3017520"/>
            <a:ext cx="173736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C46A1A"/>
                </a:solidFill>
              </a:rPr>
              <a:t>↑</a:t>
            </a:r>
            <a:endParaRPr lang="en-US" sz="4000" dirty="0"/>
          </a:p>
        </p:txBody>
      </p:sp>
      <p:sp>
        <p:nvSpPr>
          <p:cNvPr id="18" name="Text 16"/>
          <p:cNvSpPr txBox="1"/>
          <p:nvPr/>
        </p:nvSpPr>
        <p:spPr>
          <a:xfrm>
            <a:off x="502920" y="3703320"/>
            <a:ext cx="164592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総資産・有利子負債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502920" y="4041648"/>
            <a:ext cx="164592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使用権資産とリース負債</a:t>
            </a:r>
            <a:endParaRPr lang="en-US" sz="1100" dirty="0"/>
          </a:p>
        </p:txBody>
      </p:sp>
      <p:sp>
        <p:nvSpPr>
          <p:cNvPr id="20" name="kp4"/>
          <p:cNvSpPr/>
          <p:nvPr/>
        </p:nvSpPr>
        <p:spPr>
          <a:xfrm>
            <a:off x="2331720" y="2971800"/>
            <a:ext cx="173736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9525">
            <a:solidFill>
              <a:srgbClr val="D6DBE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2331720" y="3017520"/>
            <a:ext cx="173736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C46A1A"/>
                </a:solidFill>
              </a:rPr>
              <a:t>↓</a:t>
            </a:r>
            <a:endParaRPr lang="en-US" sz="4000" dirty="0"/>
          </a:p>
        </p:txBody>
      </p:sp>
      <p:sp>
        <p:nvSpPr>
          <p:cNvPr id="22" name="Text 20"/>
          <p:cNvSpPr txBox="1"/>
          <p:nvPr/>
        </p:nvSpPr>
        <p:spPr>
          <a:xfrm>
            <a:off x="2377440" y="3703320"/>
            <a:ext cx="164592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自己資本比率・ROA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2377440" y="4041648"/>
            <a:ext cx="164592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分母が大きくなる</a:t>
            </a:r>
            <a:endParaRPr lang="en-US" sz="1100" dirty="0"/>
          </a:p>
        </p:txBody>
      </p:sp>
      <p:sp>
        <p:nvSpPr>
          <p:cNvPr id="24" name="ask6"/>
          <p:cNvSpPr/>
          <p:nvPr/>
        </p:nvSpPr>
        <p:spPr>
          <a:xfrm>
            <a:off x="6126480" y="1325880"/>
            <a:ext cx="2560320" cy="3154680"/>
          </a:xfrm>
          <a:prstGeom prst="roundRect">
            <a:avLst>
              <a:gd name="adj" fmla="val 2857"/>
            </a:avLst>
          </a:prstGeom>
          <a:solidFill>
            <a:srgbClr val="FBEBDD"/>
          </a:solidFill>
          <a:ln w="9525">
            <a:solidFill>
              <a:srgbClr val="D6DBE1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263640" y="1463040"/>
            <a:ext cx="2286000" cy="2926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ご判断いただきたいこと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財務制限条項の対象となる指標を確認し、銀行と事前に相談するか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中計の指標（ROA・自己資本比率など）の定義を見直すか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期首の迎え方 ── 経過措置の選び方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旧オペレーティング・リースの使用権資産は、リース1件ごとに二つの方法から選べる</a:t>
            </a:r>
            <a:endParaRPr lang="en-US" sz="1300" dirty="0"/>
          </a:p>
        </p:txBody>
      </p:sp>
      <p:sp>
        <p:nvSpPr>
          <p:cNvPr id="4" name="opt① 負債と同額"/>
          <p:cNvSpPr/>
          <p:nvPr/>
        </p:nvSpPr>
        <p:spPr>
          <a:xfrm>
            <a:off x="457200" y="1325880"/>
            <a:ext cx="4023360" cy="251460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rgbClr val="D6DBE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417320"/>
            <a:ext cx="3749040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F4E78"/>
                </a:solidFill>
              </a:rPr>
              <a:t>① 負債と同額</a:t>
            </a:r>
            <a:endParaRPr lang="en-US" sz="1600" dirty="0"/>
          </a:p>
        </p:txBody>
      </p:sp>
      <p:sp>
        <p:nvSpPr>
          <p:cNvPr id="6" name="a① 負債と同額"/>
          <p:cNvSpPr/>
          <p:nvPr/>
        </p:nvSpPr>
        <p:spPr>
          <a:xfrm>
            <a:off x="822960" y="2240280"/>
            <a:ext cx="1188720" cy="1463040"/>
          </a:xfrm>
          <a:prstGeom prst="rect">
            <a:avLst/>
          </a:prstGeom>
          <a:solidFill>
            <a:srgbClr val="1F4E78"/>
          </a:solidFill>
          <a:ln w="12700">
            <a:solidFill>
              <a:srgbClr val="1F4E7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2240280"/>
            <a:ext cx="1188720" cy="1463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使用権資産</a:t>
            </a:r>
            <a:endParaRPr lang="en-US" sz="1200" dirty="0"/>
          </a:p>
        </p:txBody>
      </p:sp>
      <p:sp>
        <p:nvSpPr>
          <p:cNvPr id="8" name="l① 負債と同額"/>
          <p:cNvSpPr/>
          <p:nvPr/>
        </p:nvSpPr>
        <p:spPr>
          <a:xfrm>
            <a:off x="2103120" y="2240280"/>
            <a:ext cx="1188720" cy="1463040"/>
          </a:xfrm>
          <a:prstGeom prst="rect">
            <a:avLst/>
          </a:prstGeom>
          <a:solidFill>
            <a:srgbClr val="C46A1A"/>
          </a:solidFill>
          <a:ln w="12700">
            <a:solidFill>
              <a:srgbClr val="C46A1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103120" y="2240280"/>
            <a:ext cx="1188720" cy="1463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リース負債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3337560" y="2011680"/>
            <a:ext cx="1051560" cy="1737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前払・未払リース料を調整。この方法による差額は生じない（減損の影響は別に検討）</a:t>
            </a:r>
            <a:endParaRPr lang="en-US" sz="1100" dirty="0"/>
          </a:p>
        </p:txBody>
      </p:sp>
      <p:sp>
        <p:nvSpPr>
          <p:cNvPr id="11" name="opt② 開始日から適用した額"/>
          <p:cNvSpPr/>
          <p:nvPr/>
        </p:nvSpPr>
        <p:spPr>
          <a:xfrm>
            <a:off x="4663440" y="1325880"/>
            <a:ext cx="4023360" cy="251460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rgbClr val="D6DBE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800600" y="1417320"/>
            <a:ext cx="3749040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C46A1A"/>
                </a:solidFill>
              </a:rPr>
              <a:t>② 開始日から適用した額</a:t>
            </a:r>
            <a:endParaRPr lang="en-US" sz="1600" dirty="0"/>
          </a:p>
        </p:txBody>
      </p:sp>
      <p:sp>
        <p:nvSpPr>
          <p:cNvPr id="13" name="a② 開始日から適用した額"/>
          <p:cNvSpPr/>
          <p:nvPr/>
        </p:nvSpPr>
        <p:spPr>
          <a:xfrm>
            <a:off x="5029200" y="2743200"/>
            <a:ext cx="1188720" cy="960120"/>
          </a:xfrm>
          <a:prstGeom prst="rect">
            <a:avLst/>
          </a:prstGeom>
          <a:solidFill>
            <a:srgbClr val="1F4E78"/>
          </a:solidFill>
          <a:ln w="12700">
            <a:solidFill>
              <a:srgbClr val="1F4E78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029200" y="2743200"/>
            <a:ext cx="1188720" cy="9601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使用権資産</a:t>
            </a:r>
            <a:endParaRPr lang="en-US" sz="1200" dirty="0"/>
          </a:p>
        </p:txBody>
      </p:sp>
      <p:sp>
        <p:nvSpPr>
          <p:cNvPr id="15" name="l② 開始日から適用した額"/>
          <p:cNvSpPr/>
          <p:nvPr/>
        </p:nvSpPr>
        <p:spPr>
          <a:xfrm>
            <a:off x="6309360" y="2240280"/>
            <a:ext cx="1188720" cy="1463040"/>
          </a:xfrm>
          <a:prstGeom prst="rect">
            <a:avLst/>
          </a:prstGeom>
          <a:solidFill>
            <a:srgbClr val="C46A1A"/>
          </a:solidFill>
          <a:ln w="12700">
            <a:solidFill>
              <a:srgbClr val="C46A1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309360" y="2240280"/>
            <a:ext cx="1188720" cy="1463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リース負債</a:t>
            </a:r>
            <a:endParaRPr lang="en-US" sz="1200" dirty="0"/>
          </a:p>
        </p:txBody>
      </p:sp>
      <p:sp>
        <p:nvSpPr>
          <p:cNvPr id="17" name="d② 開始日から適用した額"/>
          <p:cNvSpPr/>
          <p:nvPr/>
        </p:nvSpPr>
        <p:spPr>
          <a:xfrm>
            <a:off x="5029200" y="2240280"/>
            <a:ext cx="1188720" cy="502920"/>
          </a:xfrm>
          <a:prstGeom prst="rect">
            <a:avLst/>
          </a:prstGeom>
          <a:solidFill>
            <a:srgbClr val="FFFFFF"/>
          </a:solidFill>
          <a:ln w="19050">
            <a:solidFill>
              <a:srgbClr val="C46A1A"/>
            </a:solidFill>
            <a:prstDash val="dash"/>
          </a:ln>
        </p:spPr>
      </p:sp>
      <p:sp>
        <p:nvSpPr>
          <p:cNvPr id="18" name="Text 16"/>
          <p:cNvSpPr txBox="1"/>
          <p:nvPr/>
        </p:nvSpPr>
        <p:spPr>
          <a:xfrm>
            <a:off x="5029200" y="2240280"/>
            <a:ext cx="118872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利益剰余金で調整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7543800" y="2011680"/>
            <a:ext cx="1051560" cy="1737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期首の利益剰余金が減る場合がある（契約条件・経過期間による）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3931920"/>
            <a:ext cx="8046720" cy="548640"/>
          </a:xfrm>
          <a:prstGeom prst="rect">
            <a:avLst/>
          </a:prstGeom>
          <a:solidFill>
            <a:srgbClr val="EEF3F8"/>
          </a:solidFill>
          <a:ln/>
        </p:spPr>
        <p:txBody>
          <a:bodyPr wrap="square" lIns="1270" tIns="1270" rIns="1270" bIns="127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会計方針を決めるのは経理財務部。期首の利益剰余金が動く選び方をするときは、その影響を先に報告し、了承をいただく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体制と予算 ── 期首の迎え方と、2年目以降の回し方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計算は台帳がする。判断を続けられる体制に予算と人をつける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2148840" y="1325880"/>
            <a:ext cx="100584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2026年10月</a:t>
            </a:r>
            <a:endParaRPr lang="en-US" sz="1000" dirty="0"/>
          </a:p>
        </p:txBody>
      </p:sp>
      <p:sp>
        <p:nvSpPr>
          <p:cNvPr id="5" name="v0"/>
          <p:cNvSpPr/>
          <p:nvPr/>
        </p:nvSpPr>
        <p:spPr>
          <a:xfrm>
            <a:off x="2651760" y="1627632"/>
            <a:ext cx="0" cy="2423160"/>
          </a:xfrm>
          <a:prstGeom prst="line">
            <a:avLst/>
          </a:prstGeom>
          <a:noFill/>
          <a:ln w="9525">
            <a:solidFill>
              <a:srgbClr val="E3E8E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3355848" y="1325880"/>
            <a:ext cx="100584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2027年4月</a:t>
            </a:r>
            <a:endParaRPr lang="en-US" sz="1000" dirty="0"/>
          </a:p>
        </p:txBody>
      </p:sp>
      <p:sp>
        <p:nvSpPr>
          <p:cNvPr id="7" name="v6"/>
          <p:cNvSpPr/>
          <p:nvPr/>
        </p:nvSpPr>
        <p:spPr>
          <a:xfrm>
            <a:off x="3858768" y="1627632"/>
            <a:ext cx="0" cy="2423160"/>
          </a:xfrm>
          <a:prstGeom prst="line">
            <a:avLst/>
          </a:prstGeom>
          <a:noFill/>
          <a:ln w="9525">
            <a:solidFill>
              <a:srgbClr val="E3E8E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562856" y="1325880"/>
            <a:ext cx="100584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10月</a:t>
            </a:r>
            <a:endParaRPr lang="en-US" sz="1000" dirty="0"/>
          </a:p>
        </p:txBody>
      </p:sp>
      <p:sp>
        <p:nvSpPr>
          <p:cNvPr id="9" name="v12"/>
          <p:cNvSpPr/>
          <p:nvPr/>
        </p:nvSpPr>
        <p:spPr>
          <a:xfrm>
            <a:off x="5065776" y="1627632"/>
            <a:ext cx="0" cy="2423160"/>
          </a:xfrm>
          <a:prstGeom prst="line">
            <a:avLst/>
          </a:prstGeom>
          <a:noFill/>
          <a:ln w="9525">
            <a:solidFill>
              <a:srgbClr val="E3E8EE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769864" y="1325880"/>
            <a:ext cx="100584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2028年4月</a:t>
            </a:r>
            <a:endParaRPr lang="en-US" sz="1000" dirty="0"/>
          </a:p>
        </p:txBody>
      </p:sp>
      <p:sp>
        <p:nvSpPr>
          <p:cNvPr id="11" name="v18"/>
          <p:cNvSpPr/>
          <p:nvPr/>
        </p:nvSpPr>
        <p:spPr>
          <a:xfrm>
            <a:off x="6272784" y="1627632"/>
            <a:ext cx="0" cy="2423160"/>
          </a:xfrm>
          <a:prstGeom prst="line">
            <a:avLst/>
          </a:prstGeom>
          <a:noFill/>
          <a:ln w="9525">
            <a:solidFill>
              <a:srgbClr val="E3E8EE"/>
            </a:solidFill>
            <a:prstDash val="solid"/>
          </a:ln>
        </p:spPr>
      </p:sp>
      <p:sp>
        <p:nvSpPr>
          <p:cNvPr id="12" name="apply"/>
          <p:cNvSpPr/>
          <p:nvPr/>
        </p:nvSpPr>
        <p:spPr>
          <a:xfrm>
            <a:off x="3858768" y="1627632"/>
            <a:ext cx="0" cy="2423160"/>
          </a:xfrm>
          <a:prstGeom prst="line">
            <a:avLst/>
          </a:prstGeom>
          <a:noFill/>
          <a:ln w="19050">
            <a:solidFill>
              <a:srgbClr val="C46A1A"/>
            </a:solidFill>
            <a:prstDash val="dash"/>
          </a:ln>
        </p:spPr>
      </p:sp>
      <p:sp>
        <p:nvSpPr>
          <p:cNvPr id="13" name="Text 11"/>
          <p:cNvSpPr txBox="1"/>
          <p:nvPr/>
        </p:nvSpPr>
        <p:spPr>
          <a:xfrm>
            <a:off x="3401568" y="4050792"/>
            <a:ext cx="914400" cy="25603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適用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1691640"/>
            <a:ext cx="2103120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判断基準書・情報の入口</a:t>
            </a:r>
            <a:endParaRPr lang="en-US" sz="1100" dirty="0"/>
          </a:p>
        </p:txBody>
      </p:sp>
      <p:sp>
        <p:nvSpPr>
          <p:cNvPr id="15" name="g0"/>
          <p:cNvSpPr/>
          <p:nvPr/>
        </p:nvSpPr>
        <p:spPr>
          <a:xfrm>
            <a:off x="2651760" y="1755648"/>
            <a:ext cx="502920" cy="256032"/>
          </a:xfrm>
          <a:prstGeom prst="roundRect">
            <a:avLst>
              <a:gd name="adj" fmla="val 17857"/>
            </a:avLst>
          </a:prstGeom>
          <a:solidFill>
            <a:srgbClr val="1F4E78"/>
          </a:solidFill>
          <a:ln w="12700">
            <a:solidFill>
              <a:srgbClr val="1F4E7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57200" y="2148840"/>
            <a:ext cx="2103120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監査法人との事前協議</a:t>
            </a:r>
            <a:endParaRPr lang="en-US" sz="1100" dirty="0"/>
          </a:p>
        </p:txBody>
      </p:sp>
      <p:sp>
        <p:nvSpPr>
          <p:cNvPr id="17" name="g1"/>
          <p:cNvSpPr/>
          <p:nvPr/>
        </p:nvSpPr>
        <p:spPr>
          <a:xfrm>
            <a:off x="2792578" y="2212848"/>
            <a:ext cx="261518" cy="256032"/>
          </a:xfrm>
          <a:prstGeom prst="roundRect">
            <a:avLst>
              <a:gd name="adj" fmla="val 17857"/>
            </a:avLst>
          </a:prstGeom>
          <a:solidFill>
            <a:srgbClr val="1F4E78"/>
          </a:solidFill>
          <a:ln w="12700">
            <a:solidFill>
              <a:srgbClr val="1F4E78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57200" y="2606040"/>
            <a:ext cx="2103120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台帳（Excelで一本化・2人で作成）</a:t>
            </a:r>
            <a:endParaRPr lang="en-US" sz="1100" dirty="0"/>
          </a:p>
        </p:txBody>
      </p:sp>
      <p:sp>
        <p:nvSpPr>
          <p:cNvPr id="19" name="g2"/>
          <p:cNvSpPr/>
          <p:nvPr/>
        </p:nvSpPr>
        <p:spPr>
          <a:xfrm>
            <a:off x="2852928" y="2670048"/>
            <a:ext cx="1005840" cy="256032"/>
          </a:xfrm>
          <a:prstGeom prst="roundRect">
            <a:avLst>
              <a:gd name="adj" fmla="val 17857"/>
            </a:avLst>
          </a:prstGeom>
          <a:solidFill>
            <a:srgbClr val="1F4E78"/>
          </a:solidFill>
          <a:ln w="12700">
            <a:solidFill>
              <a:srgbClr val="1F4E78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57200" y="3063240"/>
            <a:ext cx="2103120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承認と変更履歴・子会社の集約</a:t>
            </a:r>
            <a:endParaRPr lang="en-US" sz="1100" dirty="0"/>
          </a:p>
        </p:txBody>
      </p:sp>
      <p:sp>
        <p:nvSpPr>
          <p:cNvPr id="21" name="g3"/>
          <p:cNvSpPr/>
          <p:nvPr/>
        </p:nvSpPr>
        <p:spPr>
          <a:xfrm>
            <a:off x="3858768" y="3127248"/>
            <a:ext cx="2414016" cy="256032"/>
          </a:xfrm>
          <a:prstGeom prst="roundRect">
            <a:avLst>
              <a:gd name="adj" fmla="val 17857"/>
            </a:avLst>
          </a:prstGeom>
          <a:solidFill>
            <a:srgbClr val="1E7A4C"/>
          </a:solidFill>
          <a:ln w="12700">
            <a:solidFill>
              <a:srgbClr val="1E7A4C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57200" y="3520440"/>
            <a:ext cx="2103120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台帳の仕組みの比較と移行判断</a:t>
            </a:r>
            <a:endParaRPr lang="en-US" sz="1100" dirty="0"/>
          </a:p>
        </p:txBody>
      </p:sp>
      <p:sp>
        <p:nvSpPr>
          <p:cNvPr id="23" name="g4"/>
          <p:cNvSpPr/>
          <p:nvPr/>
        </p:nvSpPr>
        <p:spPr>
          <a:xfrm>
            <a:off x="3054096" y="3584448"/>
            <a:ext cx="2011680" cy="256032"/>
          </a:xfrm>
          <a:prstGeom prst="roundRect">
            <a:avLst>
              <a:gd name="adj" fmla="val 17857"/>
            </a:avLst>
          </a:prstGeom>
          <a:solidFill>
            <a:srgbClr val="1E7A4C"/>
          </a:solidFill>
          <a:ln w="12700">
            <a:solidFill>
              <a:srgbClr val="1E7A4C"/>
            </a:solidFill>
            <a:prstDash val="solid"/>
          </a:ln>
        </p:spPr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995160" y="1325880"/>
          <a:ext cx="1691640" cy="914400"/>
        </p:xfrm>
        <a:graphic>
          <a:graphicData uri="http://schemas.openxmlformats.org/drawingml/2006/table">
            <a:tbl>
              <a:tblPr/>
              <a:tblGrid>
                <a:gridCol w="960120"/>
                <a:gridCol w="73152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予算・人（記入例）</a:t>
                      </a:r>
                      <a:endParaRPr lang="en-US" sz="10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6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金額・時間</a:t>
                      </a:r>
                      <a:endParaRPr lang="en-US" sz="10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6A1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A36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台帳の仕組み</a:t>
                      </a:r>
                      <a:endParaRPr lang="en-US" sz="10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A36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○○万円</a:t>
                      </a:r>
                      <a:endParaRPr lang="en-US" sz="10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A36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外部への確認</a:t>
                      </a:r>
                      <a:endParaRPr lang="en-US" sz="10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A36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○○万円</a:t>
                      </a:r>
                      <a:endParaRPr lang="en-US" sz="10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A36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担当の時間</a:t>
                      </a:r>
                      <a:endParaRPr lang="en-US" sz="10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A36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週○時間×2人</a:t>
                      </a:r>
                      <a:endParaRPr lang="en-US" sz="10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A36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情報システムの工数</a:t>
                      </a:r>
                      <a:endParaRPr lang="en-US" sz="10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A36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○○人日</a:t>
                      </a:r>
                      <a:endParaRPr lang="en-US" sz="10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Text 22"/>
          <p:cNvSpPr txBox="1"/>
          <p:nvPr/>
        </p:nvSpPr>
        <p:spPr>
          <a:xfrm>
            <a:off x="457200" y="4343400"/>
            <a:ext cx="548640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F4E78"/>
                </a:solidFill>
              </a:rPr>
              <a:t>■</a:t>
            </a:r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 期首をどう迎えるか　</a:t>
            </a:r>
            <a:pPr indent="0" marL="0">
              <a:buNone/>
            </a:pPr>
            <a:r>
              <a:rPr lang="en-US" sz="1100" dirty="0">
                <a:solidFill>
                  <a:srgbClr val="1E7A4C"/>
                </a:solidFill>
              </a:rPr>
              <a:t>■</a:t>
            </a:r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 2年目以降をどう回すか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今後の進め方と報告の時期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試算は判断が固まるたびに更新し、決まった時期に報告する</a:t>
            </a:r>
            <a:endParaRPr lang="en-US" sz="1300" dirty="0"/>
          </a:p>
        </p:txBody>
      </p:sp>
      <p:sp>
        <p:nvSpPr>
          <p:cNvPr id="4" name="tl"/>
          <p:cNvSpPr/>
          <p:nvPr/>
        </p:nvSpPr>
        <p:spPr>
          <a:xfrm>
            <a:off x="1234440" y="2331720"/>
            <a:ext cx="6675120" cy="0"/>
          </a:xfrm>
          <a:prstGeom prst="line">
            <a:avLst/>
          </a:prstGeom>
          <a:noFill/>
          <a:ln w="38100">
            <a:solidFill>
              <a:srgbClr val="D6DBE1"/>
            </a:solidFill>
            <a:prstDash val="solid"/>
          </a:ln>
        </p:spPr>
      </p:sp>
      <p:sp>
        <p:nvSpPr>
          <p:cNvPr id="5" name="m0"/>
          <p:cNvSpPr/>
          <p:nvPr/>
        </p:nvSpPr>
        <p:spPr>
          <a:xfrm>
            <a:off x="1097280" y="2194560"/>
            <a:ext cx="274320" cy="274320"/>
          </a:xfrm>
          <a:prstGeom prst="ellipse">
            <a:avLst/>
          </a:prstGeom>
          <a:solidFill>
            <a:srgbClr val="8FA6B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02920" y="1691640"/>
            <a:ext cx="14630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FA6BE"/>
                </a:solidFill>
              </a:rPr>
              <a:t>10月（済）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2606040"/>
            <a:ext cx="155448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判断基準書 第1版</a:t>
            </a:r>
            <a:endParaRPr lang="en-US" sz="1300" dirty="0"/>
          </a:p>
        </p:txBody>
      </p:sp>
      <p:sp>
        <p:nvSpPr>
          <p:cNvPr id="8" name="m1"/>
          <p:cNvSpPr/>
          <p:nvPr/>
        </p:nvSpPr>
        <p:spPr>
          <a:xfrm>
            <a:off x="2766060" y="2194560"/>
            <a:ext cx="274320" cy="274320"/>
          </a:xfrm>
          <a:prstGeom prst="ellipse">
            <a:avLst/>
          </a:prstGeom>
          <a:solidFill>
            <a:srgbClr val="8FA6B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171700" y="1691640"/>
            <a:ext cx="14630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FA6BE"/>
                </a:solidFill>
              </a:rPr>
              <a:t>10月下旬（済）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2125980" y="2606040"/>
            <a:ext cx="155448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監査法人と事前協議</a:t>
            </a:r>
            <a:endParaRPr lang="en-US" sz="1300" dirty="0"/>
          </a:p>
        </p:txBody>
      </p:sp>
      <p:sp>
        <p:nvSpPr>
          <p:cNvPr id="11" name="m2"/>
          <p:cNvSpPr/>
          <p:nvPr/>
        </p:nvSpPr>
        <p:spPr>
          <a:xfrm>
            <a:off x="4434840" y="2194560"/>
            <a:ext cx="274320" cy="274320"/>
          </a:xfrm>
          <a:prstGeom prst="ellipse">
            <a:avLst/>
          </a:prstGeom>
          <a:solidFill>
            <a:srgbClr val="C46A1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840480" y="1691640"/>
            <a:ext cx="14630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46A1A"/>
                </a:solidFill>
              </a:rPr>
              <a:t>12月（本日）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3794760" y="2606040"/>
            <a:ext cx="155448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試算の更新・報告</a:t>
            </a:r>
            <a:endParaRPr lang="en-US" sz="1300" dirty="0"/>
          </a:p>
        </p:txBody>
      </p:sp>
      <p:sp>
        <p:nvSpPr>
          <p:cNvPr id="14" name="m3"/>
          <p:cNvSpPr/>
          <p:nvPr/>
        </p:nvSpPr>
        <p:spPr>
          <a:xfrm>
            <a:off x="6103620" y="2194560"/>
            <a:ext cx="274320" cy="274320"/>
          </a:xfrm>
          <a:prstGeom prst="ellipse">
            <a:avLst/>
          </a:prstGeom>
          <a:solidFill>
            <a:srgbClr val="C46A1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509260" y="1691640"/>
            <a:ext cx="14630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46A1A"/>
                </a:solidFill>
              </a:rPr>
              <a:t>3月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5463540" y="2606040"/>
            <a:ext cx="155448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試算の更新・報告</a:t>
            </a:r>
            <a:endParaRPr lang="en-US" sz="1300" dirty="0"/>
          </a:p>
        </p:txBody>
      </p:sp>
      <p:sp>
        <p:nvSpPr>
          <p:cNvPr id="17" name="m4"/>
          <p:cNvSpPr/>
          <p:nvPr/>
        </p:nvSpPr>
        <p:spPr>
          <a:xfrm>
            <a:off x="7772400" y="2194560"/>
            <a:ext cx="274320" cy="274320"/>
          </a:xfrm>
          <a:prstGeom prst="ellipse">
            <a:avLst/>
          </a:prstGeom>
          <a:solidFill>
            <a:srgbClr val="1F4E78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178040" y="1691640"/>
            <a:ext cx="14630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4E78"/>
                </a:solidFill>
              </a:rPr>
              <a:t>2027年4月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7132320" y="2606040"/>
            <a:ext cx="155448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適用（期首計上）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3429000"/>
            <a:ext cx="8229600" cy="1234440"/>
          </a:xfrm>
          <a:prstGeom prst="rect">
            <a:avLst/>
          </a:prstGeom>
          <a:solidFill>
            <a:srgbClr val="EEF3F8"/>
          </a:solidFill>
          <a:ln/>
        </p:spPr>
        <p:txBody>
          <a:bodyPr wrap="square" lIns="1524" tIns="1524" rIns="1524" bIns="1524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判断を見直す条件（記入例）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閉店・移転・大規模改装・集約の決定、または延長・解約の判断に影響する重要な事象・状況が生じたとき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影響額の幅が○○億円を超えて動いたときは、定例を待たずに報告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ご判断事項（議事録用）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決定した内容と、次に報告する時期をこの表に残す</a:t>
            </a:r>
            <a:endParaRPr lang="en-US" sz="13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822960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4572000"/>
                <a:gridCol w="1554480"/>
              </a:tblGrid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ご判断事項</a:t>
                      </a:r>
                      <a:endParaRPr lang="en-US" sz="13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経理財務部の提案（記入例）</a:t>
                      </a:r>
                      <a:endParaRPr lang="en-US" sz="13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結果</a:t>
                      </a:r>
                      <a:endParaRPr lang="en-US" sz="13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A36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判断の方針</a:t>
                      </a:r>
                      <a:endParaRPr lang="en-US" sz="13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A36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三区分の判断基準書で進める</a:t>
                      </a:r>
                      <a:endParaRPr lang="en-US" sz="13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A36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承認／保留</a:t>
                      </a:r>
                      <a:endParaRPr lang="en-US" sz="13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A36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影響額の受け取り方</a:t>
                      </a:r>
                      <a:endParaRPr lang="en-US" sz="13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A36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幅と未決事項で報告し、12月・3月に更新</a:t>
                      </a:r>
                      <a:endParaRPr lang="en-US" sz="13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A36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承認／保留</a:t>
                      </a:r>
                      <a:endParaRPr lang="en-US" sz="13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A36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財務制限条項・指標</a:t>
                      </a:r>
                      <a:endParaRPr lang="en-US" sz="13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A36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○月までに銀行と事前に相談する</a:t>
                      </a:r>
                      <a:endParaRPr lang="en-US" sz="13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A36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承認／保留</a:t>
                      </a:r>
                      <a:endParaRPr lang="en-US" sz="13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A36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期首の迎え方</a:t>
                      </a:r>
                      <a:endParaRPr lang="en-US" sz="13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A36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原則①（負債と同額）。②を選ぶ契約は影響を報告</a:t>
                      </a:r>
                      <a:endParaRPr lang="en-US" sz="13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A36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了承／保留</a:t>
                      </a:r>
                      <a:endParaRPr lang="en-US" sz="13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A36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体制と予算</a:t>
                      </a:r>
                      <a:endParaRPr lang="en-US" sz="13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A36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○○万円・担当2人</a:t>
                      </a:r>
                      <a:endParaRPr lang="en-US" sz="13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A36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承認／保留</a:t>
                      </a:r>
                      <a:endParaRPr lang="en-US" sz="13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A36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次回の報告</a:t>
                      </a:r>
                      <a:endParaRPr lang="en-US" sz="13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A36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○月の経営会議</a:t>
                      </a:r>
                      <a:endParaRPr lang="en-US" sz="13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A36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—</a:t>
                      </a:r>
                      <a:endParaRPr lang="en-US" sz="13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axJudge Bucho">
  <a:themeElements>
    <a:clrScheme name="TaxJudge Bucho">
      <a:dk1>
        <a:srgbClr val="1F2A36"/>
      </a:dk1>
      <a:lt1>
        <a:srgbClr val="FFFFFF"/>
      </a:lt1>
      <a:dk2>
        <a:srgbClr val="1F4E78"/>
      </a:dk2>
      <a:lt2>
        <a:srgbClr val="EEF3F8"/>
      </a:lt2>
      <a:accent1>
        <a:srgbClr val="1F4E78"/>
      </a:accent1>
      <a:accent2>
        <a:srgbClr val="C46A1A"/>
      </a:accent2>
      <a:accent3>
        <a:srgbClr val="1E7A4C"/>
      </a:accent3>
      <a:accent4>
        <a:srgbClr val="5A6573"/>
      </a:accent4>
      <a:accent5>
        <a:srgbClr val="D9E4EF"/>
      </a:accent5>
      <a:accent6>
        <a:srgbClr val="FBEBDD"/>
      </a:accent6>
      <a:hlink>
        <a:srgbClr val="1F4E78"/>
      </a:hlink>
      <a:folHlink>
        <a:srgbClr val="5B2C6F"/>
      </a:folHlink>
    </a:clrScheme>
    <a:fontScheme name="TaxJudge Bucho">
      <a:majorFont>
        <a:latin typeface="Yu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Yu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TaxJudge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新リース会計基準の適用について（経営層向け説明資料ひな形）</dc:title>
  <dc:subject>PptxGenJS Presentation</dc:subject>
  <dc:creator>経理財務部</dc:creator>
  <cp:lastModifiedBy>経理財務部</cp:lastModifiedBy>
  <cp:revision>1</cp:revision>
  <dcterms:created xsi:type="dcterms:W3CDTF">2026-10-12T23:55:42Z</dcterms:created>
  <dcterms:modified xsi:type="dcterms:W3CDTF">2026-10-12T23:55:42Z</dcterms:modified>
</cp:coreProperties>
</file>