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2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表紙" id="{8a2ea445-9918-68f2-adf8-39e28df9f09b}">
          <p14:sldIdLst>
            <p14:sldId id="256"/>
          </p14:sldIdLst>
        </p14:section>
        <p14:section name="判断事項" id="{82a9d2cf-2a1e-ca7e-d507-c7e180fd1eb7}">
          <p14:sldIdLst>
            <p14:sldId id="257"/>
          </p14:sldIdLst>
        </p14:section>
        <p14:section name="課題と見える化" id="{08f09332-7be3-87d2-f372-4570f6db3dda}">
          <p14:sldIdLst>
            <p14:sldId id="258"/>
            <p14:sldId id="259"/>
          </p14:sldIdLst>
        </p14:section>
        <p14:section name="バックテスト" id="{76f501ee-f27e-419d-2e52-2174a34f114c}">
          <p14:sldIdLst>
            <p14:sldId id="260"/>
          </p14:sldIdLst>
        </p14:section>
        <p14:section name="保有か処分か" id="{0f0953be-a2e9-a1bb-2676-e049dce33c6a}">
          <p14:sldIdLst>
            <p14:sldId id="261"/>
          </p14:sldIdLst>
        </p14:section>
        <p14:section name="責任とPDCA" id="{066af917-9bc9-3465-f42e-9df2694a24c8}">
          <p14:sldIdLst>
            <p14:sldId id="262"/>
            <p14:sldId id="263"/>
          </p14:sldIdLst>
        </p14:section>
        <p14:section name="決議事項" id="{fcf5faee-29a8-0bf0-56c8-26177abb678b}">
          <p14:sldIdLst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区分ごとの年間の保有コスト（設例・百万円）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年間の保有コスト（百万円）</c:v>
                </c:pt>
              </c:strCache>
            </c:strRef>
          </c:tx>
          <c:spPr>
            <a:solidFill>
              <a:srgbClr val="C46A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定番（残す）</c:v>
                  </c:pt>
                  <c:pt idx="1">
                    <c:v>季節終わり</c:v>
                  </c:pt>
                  <c:pt idx="2">
                    <c:v>作りすぎ製品</c:v>
                  </c:pt>
                  <c:pt idx="3">
                    <c:v>滞留品</c:v>
                  </c:pt>
                  <c:pt idx="4">
                    <c:v>旧仕様の原材料</c:v>
                  </c:pt>
                  <c:pt idx="5">
                    <c:v>処分予定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32</c:v>
                </c:pt>
                <c:pt idx="2">
                  <c:v>15</c:v>
                </c:pt>
                <c:pt idx="3">
                  <c:v>9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評価後の金額と、売却回収額＋残存在庫の評価額（百万円）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前期末の評価後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季節商品</c:v>
                  </c:pt>
                  <c:pt idx="1">
                    <c:v>滞留1年超</c:v>
                  </c:pt>
                  <c:pt idx="2">
                    <c:v>滞留2年超</c:v>
                  </c:pt>
                  <c:pt idx="3">
                    <c:v>定番（下げず）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</c:v>
                </c:pt>
                <c:pt idx="1">
                  <c:v>120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実績（売却回収額＋残存評価額）</c:v>
                </c:pt>
              </c:strCache>
            </c:strRef>
          </c:tx>
          <c:spPr>
            <a:solidFill>
              <a:srgbClr val="C46A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季節商品</c:v>
                  </c:pt>
                  <c:pt idx="1">
                    <c:v>滞留1年超</c:v>
                  </c:pt>
                  <c:pt idx="2">
                    <c:v>滞留2年超</c:v>
                  </c:pt>
                  <c:pt idx="3">
                    <c:v>定番（下げず）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96</c:v>
                </c:pt>
                <c:pt idx="1">
                  <c:v>132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季節が終わった商品（評価後300・設例）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手元に残る額（百万円）</c:v>
                </c:pt>
              </c:strCache>
            </c:strRef>
          </c:tx>
          <c:spPr>
            <a:solidFill>
              <a:srgbClr val="1E7A4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E7A4C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46A1A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今処分する</c:v>
                  </c:pt>
                  <c:pt idx="1">
                    <c:v>1年持ち続ける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280</c:v>
                </c:pt>
                <c:pt idx="1">
                  <c:v>232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20"/>
          <c:min val="0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F4E78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1F4E78"/>
                </a:solidFill>
                <a:latin typeface="+mn-lt"/>
              </a:rPr>
              <a:t>取得原価60：1年目に30切下げ・2年目に廃棄（百万円）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会計の費用（評価損・廃棄損）</c:v>
                </c:pt>
              </c:strCache>
            </c:strRef>
          </c:tx>
          <c:spPr>
            <a:solidFill>
              <a:srgbClr val="1F4E78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1年目（切下げ）</c:v>
                  </c:pt>
                  <c:pt idx="1">
                    <c:v>2年目（廃棄）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税務の損金</c:v>
                </c:pt>
              </c:strCache>
            </c:strRef>
          </c:tx>
          <c:spPr>
            <a:solidFill>
              <a:srgbClr val="C46A1A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1年目（切下げ）</c:v>
                  </c:pt>
                  <c:pt idx="1">
                    <c:v>2年目（廃棄）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60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8EE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A6573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設例の会社の経営会議に付議する資料の記入例。数字は学習用で、実在の会社の決定ではない。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評価損を正しく出すことより、来年の在庫を減らすことが目的。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昨年度の実績（設例）。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残すべき品（定番・来季の売り場の柱）もある。残すこと自体を否定しない。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部署の目標に在庫の回転と不動在庫の金額を入れるのは、経営層にしか決められない。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F4E7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rgbClr val="DCE6F0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rgbClr val="1F4E78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573"/>
                </a:solidFill>
              </a:rPr>
              <a:t>在庫の処分と評価の方針（設例・学習用）｜TaxJudge 棚卸資産ラボ【部長編①】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「とりあえず残す」をやめる在庫管理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CE6F0"/>
                </a:solidFill>
              </a:rPr>
              <a:t>在庫の処分と評価の方針 ── 経営会議 付議資料（設例）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CE6F0"/>
                </a:solidFill>
              </a:rPr>
              <a:t>架空の製造小売業（3月決算・店舗68・自社工場1・子会社3社）／数字はすべて学習用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本日判断していただきたいこと（5点＋説明1点）</a:t>
            </a:r>
            <a:endParaRPr lang="en-US" sz="3000" dirty="0"/>
          </a:p>
        </p:txBody>
      </p:sp>
      <p:sp>
        <p:nvSpPr>
          <p:cNvPr id="3" name="ask0"/>
          <p:cNvSpPr/>
          <p:nvPr/>
        </p:nvSpPr>
        <p:spPr>
          <a:xfrm>
            <a:off x="548640" y="1325880"/>
            <a:ext cx="2139696" cy="2377440"/>
          </a:xfrm>
          <a:prstGeom prst="roundRect">
            <a:avLst>
              <a:gd name="adj" fmla="val 5128"/>
            </a:avLst>
          </a:prstGeom>
          <a:solidFill>
            <a:srgbClr val="F7FAFD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463040"/>
            <a:ext cx="457200" cy="457200"/>
          </a:xfrm>
          <a:prstGeom prst="ellipse">
            <a:avLst/>
          </a:prstGeom>
          <a:solidFill>
            <a:srgbClr val="1E7A4C"/>
          </a:solidFill>
          <a:ln w="12700">
            <a:solidFill>
              <a:srgbClr val="1E7A4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処分の判断のルール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423160"/>
            <a:ext cx="1865376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持ち主の部署が四半期ごとに決める。大きいものは経営会議</a:t>
            </a:r>
            <a:endParaRPr lang="en-US" sz="1400" dirty="0"/>
          </a:p>
        </p:txBody>
      </p:sp>
      <p:sp>
        <p:nvSpPr>
          <p:cNvPr id="8" name="ask1"/>
          <p:cNvSpPr/>
          <p:nvPr/>
        </p:nvSpPr>
        <p:spPr>
          <a:xfrm>
            <a:off x="2779776" y="1325880"/>
            <a:ext cx="2139696" cy="2377440"/>
          </a:xfrm>
          <a:prstGeom prst="roundRect">
            <a:avLst>
              <a:gd name="adj" fmla="val 5128"/>
            </a:avLst>
          </a:prstGeom>
          <a:solidFill>
            <a:srgbClr val="F7FAFD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16936" y="1463040"/>
            <a:ext cx="457200" cy="457200"/>
          </a:xfrm>
          <a:prstGeom prst="ellipse">
            <a:avLst/>
          </a:prstGeom>
          <a:solidFill>
            <a:srgbClr val="C46A1A"/>
          </a:solidFill>
          <a:ln w="12700">
            <a:solidFill>
              <a:srgbClr val="C46A1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916936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889504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6A1A"/>
                </a:solidFill>
              </a:rPr>
              <a:t>保有か早期処分か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916936" y="2423160"/>
            <a:ext cx="1865376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残すときは理由・期限・責任者。保有コストと比べる</a:t>
            </a:r>
            <a:endParaRPr lang="en-US" sz="1400" dirty="0"/>
          </a:p>
        </p:txBody>
      </p:sp>
      <p:sp>
        <p:nvSpPr>
          <p:cNvPr id="13" name="ask2"/>
          <p:cNvSpPr/>
          <p:nvPr/>
        </p:nvSpPr>
        <p:spPr>
          <a:xfrm>
            <a:off x="5010912" y="1325880"/>
            <a:ext cx="2139696" cy="2377440"/>
          </a:xfrm>
          <a:prstGeom prst="roundRect">
            <a:avLst>
              <a:gd name="adj" fmla="val 5128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48072" y="1463040"/>
            <a:ext cx="457200" cy="45720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148072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120640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PDCA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148072" y="2423160"/>
            <a:ext cx="1865376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処分の予算を計画に入れ、バックテストで見直す</a:t>
            </a:r>
            <a:endParaRPr lang="en-US" sz="1400" dirty="0"/>
          </a:p>
        </p:txBody>
      </p:sp>
      <p:sp>
        <p:nvSpPr>
          <p:cNvPr id="18" name="ask3"/>
          <p:cNvSpPr/>
          <p:nvPr/>
        </p:nvSpPr>
        <p:spPr>
          <a:xfrm>
            <a:off x="7242048" y="1325880"/>
            <a:ext cx="2139696" cy="2377440"/>
          </a:xfrm>
          <a:prstGeom prst="roundRect">
            <a:avLst>
              <a:gd name="adj" fmla="val 5128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379208" y="1463040"/>
            <a:ext cx="457200" cy="457200"/>
          </a:xfrm>
          <a:prstGeom prst="ellipse">
            <a:avLst/>
          </a:prstGeom>
          <a:solidFill>
            <a:srgbClr val="1F4E78"/>
          </a:solidFill>
          <a:ln w="12700">
            <a:solidFill>
              <a:srgbClr val="1F4E7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379208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351776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部署の目標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379208" y="2423160"/>
            <a:ext cx="1865376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商品部・工場の目標に在庫の回転と不動在庫</a:t>
            </a:r>
            <a:endParaRPr lang="en-US" sz="1400" dirty="0"/>
          </a:p>
        </p:txBody>
      </p:sp>
      <p:sp>
        <p:nvSpPr>
          <p:cNvPr id="23" name="ask4"/>
          <p:cNvSpPr/>
          <p:nvPr/>
        </p:nvSpPr>
        <p:spPr>
          <a:xfrm>
            <a:off x="9473184" y="1325880"/>
            <a:ext cx="2139696" cy="2377440"/>
          </a:xfrm>
          <a:prstGeom prst="roundRect">
            <a:avLst>
              <a:gd name="adj" fmla="val 5128"/>
            </a:avLst>
          </a:prstGeom>
          <a:solidFill>
            <a:srgbClr val="F7FAFD"/>
          </a:solidFill>
          <a:ln w="19050">
            <a:solidFill>
              <a:srgbClr val="6B4E9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610344" y="1463040"/>
            <a:ext cx="457200" cy="457200"/>
          </a:xfrm>
          <a:prstGeom prst="ellipse">
            <a:avLst/>
          </a:prstGeom>
          <a:solidFill>
            <a:srgbClr val="6B4E9B"/>
          </a:solidFill>
          <a:ln w="12700">
            <a:solidFill>
              <a:srgbClr val="6B4E9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610344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582912" y="1965960"/>
            <a:ext cx="1920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6B4E9B"/>
                </a:solidFill>
              </a:rPr>
              <a:t>グループの方針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9610344" y="2423160"/>
            <a:ext cx="1865376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33"/>
                </a:solidFill>
              </a:rPr>
              <a:t>子会社の評価方針を整える。率は各社の実績で決める</a:t>
            </a:r>
            <a:endParaRPr lang="en-US" sz="1400" dirty="0"/>
          </a:p>
        </p:txBody>
      </p:sp>
      <p:sp>
        <p:nvSpPr>
          <p:cNvPr id="28" name="explain"/>
          <p:cNvSpPr/>
          <p:nvPr/>
        </p:nvSpPr>
        <p:spPr>
          <a:xfrm>
            <a:off x="548640" y="4023360"/>
            <a:ext cx="11064240" cy="1463040"/>
          </a:xfrm>
          <a:prstGeom prst="roundRect">
            <a:avLst>
              <a:gd name="adj" fmla="val 75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77240" y="4160520"/>
            <a:ext cx="10607040" cy="1234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8A4A12"/>
                </a:solidFill>
              </a:rPr>
              <a:t>説明の了承：損益と税務への出方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F2A33"/>
                </a:solidFill>
              </a:rPr>
              <a:t>評価損は原則として売上原価（臨時・多額のときだけ特別損失）。税務は原価法なので、著しい陳腐化などの事実がなければ、処分・廃棄した年に損金になる。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548640" y="5623560"/>
            <a:ext cx="181660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777240" y="5623560"/>
            <a:ext cx="1386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課題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2392680" y="5623560"/>
            <a:ext cx="181660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2621280" y="5623560"/>
            <a:ext cx="1386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見える化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4236720" y="5623560"/>
            <a:ext cx="181660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465320" y="5623560"/>
            <a:ext cx="1386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バックテスト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6080760" y="5623560"/>
            <a:ext cx="181660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309360" y="5623560"/>
            <a:ext cx="1386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保有か処分か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7924800" y="5623560"/>
            <a:ext cx="1816608" cy="502920"/>
          </a:xfrm>
          <a:prstGeom prst="chevron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153400" y="5623560"/>
            <a:ext cx="1386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F4E78"/>
                </a:solidFill>
              </a:rPr>
              <a:t>責任とPDCA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9768840" y="5623560"/>
            <a:ext cx="1816608" cy="50292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9997440" y="5623560"/>
            <a:ext cx="1386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決議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課題：期末に初めて知り、「とりあえず残す」で積み上がる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1064240" cy="1143000"/>
          </a:xfrm>
          <a:prstGeom prst="rect">
            <a:avLst/>
          </a:prstGeom>
          <a:solidFill>
            <a:srgbClr val="E3E8EE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1325880"/>
            <a:ext cx="11064240" cy="1143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F4E78"/>
                </a:solidFill>
              </a:rPr>
              <a:t>約24億円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1F4E78"/>
                </a:solidFill>
              </a:rPr>
              <a:t>期末の在庫（商品・製品・原材料）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2423160" y="2651760"/>
            <a:ext cx="7315200" cy="1143000"/>
          </a:xfrm>
          <a:prstGeom prst="rect">
            <a:avLst/>
          </a:prstGeom>
          <a:solidFill>
            <a:srgbClr val="F5D9B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2423160" y="2651760"/>
            <a:ext cx="7315200" cy="1143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8A4A12"/>
                </a:solidFill>
              </a:rPr>
              <a:t>1.8億円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8A4A12"/>
                </a:solidFill>
              </a:rPr>
              <a:t>評価損（決算の直前に報告）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977640" y="3977640"/>
            <a:ext cx="4206240" cy="1143000"/>
          </a:xfrm>
          <a:prstGeom prst="rect">
            <a:avLst/>
          </a:prstGeom>
          <a:solidFill>
            <a:srgbClr val="C46A1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977640" y="3977640"/>
            <a:ext cx="4206240" cy="1143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</a:rPr>
              <a:t>確かめていない</a:t>
            </a:r>
            <a:endParaRPr lang="en-US" sz="15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前期に下げた在庫のその後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486400"/>
            <a:ext cx="1106424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B0392E"/>
                </a:solidFill>
              </a:rPr>
              <a:t>動かない在庫の量・場所・持ち主が見えない／倉庫の費用は在庫の金額に表れない／処分を決める人がいない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見える化：不動在庫と、持ち続けるための費用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676656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v0"/>
          <p:cNvSpPr/>
          <p:nvPr/>
        </p:nvSpPr>
        <p:spPr>
          <a:xfrm>
            <a:off x="7680960" y="128016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818120" y="1280160"/>
            <a:ext cx="36576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4E78"/>
                </a:solidFill>
              </a:rPr>
              <a:t>量・金額・場所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最終出庫からの期間・品目・保管場所で並べる</a:t>
            </a:r>
            <a:endParaRPr lang="en-US" sz="1500" dirty="0"/>
          </a:p>
        </p:txBody>
      </p:sp>
      <p:sp>
        <p:nvSpPr>
          <p:cNvPr id="6" name="v1"/>
          <p:cNvSpPr/>
          <p:nvPr/>
        </p:nvSpPr>
        <p:spPr>
          <a:xfrm>
            <a:off x="7680960" y="265176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818120" y="2651760"/>
            <a:ext cx="36576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7A4C"/>
                </a:solidFill>
              </a:rPr>
              <a:t>持ち主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仕入や生産を決めた部署を載せる</a:t>
            </a:r>
            <a:endParaRPr lang="en-US" sz="1500" dirty="0"/>
          </a:p>
        </p:txBody>
      </p:sp>
      <p:sp>
        <p:nvSpPr>
          <p:cNvPr id="8" name="v2"/>
          <p:cNvSpPr/>
          <p:nvPr/>
        </p:nvSpPr>
        <p:spPr>
          <a:xfrm>
            <a:off x="7680960" y="402336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818120" y="4023360"/>
            <a:ext cx="36576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A1A"/>
                </a:solidFill>
              </a:rPr>
              <a:t>保有コスト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保管料・人手・保険・資金コスト（在庫の金額に表れない）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62356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回転日数（在庫の厚み。全体は約110日）と最終出庫からの経過日数（動きの止まり具合）を別の列で並べる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バックテスト：前期末の評価を、その後の実績で確かめる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676656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b0"/>
          <p:cNvSpPr/>
          <p:nvPr/>
        </p:nvSpPr>
        <p:spPr>
          <a:xfrm>
            <a:off x="7680960" y="128016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B0392E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7818120" y="1280160"/>
            <a:ext cx="36576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0392E"/>
                </a:solidFill>
              </a:rPr>
              <a:t>実績が評価を下回った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季節商品・滞留2年超 → 見積りの誤りか期末後の変化かを分けて確認</a:t>
            </a:r>
            <a:endParaRPr lang="en-US" sz="1500" dirty="0"/>
          </a:p>
        </p:txBody>
      </p:sp>
      <p:sp>
        <p:nvSpPr>
          <p:cNvPr id="6" name="b1"/>
          <p:cNvSpPr/>
          <p:nvPr/>
        </p:nvSpPr>
        <p:spPr>
          <a:xfrm>
            <a:off x="7680960" y="265176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8A4A1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818120" y="2651760"/>
            <a:ext cx="36576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8A4A12"/>
                </a:solidFill>
              </a:rPr>
              <a:t>見積りに入っていなかった損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定番品の型落ち → 型落ちの予定を四半期ごとに受け取る</a:t>
            </a:r>
            <a:endParaRPr lang="en-US" sz="1500" dirty="0"/>
          </a:p>
        </p:txBody>
      </p:sp>
      <p:sp>
        <p:nvSpPr>
          <p:cNvPr id="8" name="b2"/>
          <p:cNvSpPr/>
          <p:nvPr/>
        </p:nvSpPr>
        <p:spPr>
          <a:xfrm>
            <a:off x="7680960" y="4023360"/>
            <a:ext cx="393192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818120" y="4023360"/>
            <a:ext cx="365760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返す先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切下げ率・売価の見込み・発注と生産の計画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62356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結果の差＝見積りの誤りとは限らない。監査法人も確かめるが、会社の管理として毎年3月にまとめる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保有か早期処分か：「とりあえず残す」の値段を見せる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512064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52160" y="1325880"/>
          <a:ext cx="5943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21031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比較項目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今処分する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1年持ち続ける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売れる見込み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280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330 → 実績8割で264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1年分の保有コスト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0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▲32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手元に残る額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280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232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差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—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▲48（残す値段）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keep"/>
          <p:cNvSpPr/>
          <p:nvPr/>
        </p:nvSpPr>
        <p:spPr>
          <a:xfrm>
            <a:off x="5852160" y="4343400"/>
            <a:ext cx="5943600" cy="1005840"/>
          </a:xfrm>
          <a:prstGeom prst="roundRect">
            <a:avLst>
              <a:gd name="adj" fmla="val 10909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5989320" y="4343400"/>
            <a:ext cx="566928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8A4A12"/>
                </a:solidFill>
              </a:rPr>
              <a:t>売却回収総額を実績の8割に補正（販売手数料・追加値下げ等の差は含めない）。残すときは理由・期限・責任者を付ける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在庫責任とPDCA：処分は「悪」ではなく、管理者の仕事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743200" cy="731520"/>
          </a:xfrm>
          <a:prstGeom prst="chevron">
            <a:avLst/>
          </a:prstGeom>
          <a:solidFill>
            <a:srgbClr val="1F4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3716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計画</a:t>
            </a:r>
            <a:endParaRPr lang="en-US" sz="1600" dirty="0"/>
          </a:p>
        </p:txBody>
      </p:sp>
      <p:sp>
        <p:nvSpPr>
          <p:cNvPr id="5" name="ph0"/>
          <p:cNvSpPr/>
          <p:nvPr/>
        </p:nvSpPr>
        <p:spPr>
          <a:xfrm>
            <a:off x="594360" y="2240280"/>
            <a:ext cx="2606040" cy="1097280"/>
          </a:xfrm>
          <a:prstGeom prst="roundRect">
            <a:avLst>
              <a:gd name="adj" fmla="val 10000"/>
            </a:avLst>
          </a:prstGeom>
          <a:solidFill>
            <a:srgbClr val="F7FAFD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286000"/>
            <a:ext cx="237744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仕入・生産の計画に在庫の目標と処分の予算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364992" y="1371600"/>
            <a:ext cx="2743200" cy="731520"/>
          </a:xfrm>
          <a:prstGeom prst="chevron">
            <a:avLst/>
          </a:prstGeom>
          <a:solidFill>
            <a:srgbClr val="1E7A4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85032" y="13716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実行</a:t>
            </a:r>
            <a:endParaRPr lang="en-US" sz="1600" dirty="0"/>
          </a:p>
        </p:txBody>
      </p:sp>
      <p:sp>
        <p:nvSpPr>
          <p:cNvPr id="9" name="ph1"/>
          <p:cNvSpPr/>
          <p:nvPr/>
        </p:nvSpPr>
        <p:spPr>
          <a:xfrm>
            <a:off x="3410712" y="2240280"/>
            <a:ext cx="2606040" cy="1097280"/>
          </a:xfrm>
          <a:prstGeom prst="roundRect">
            <a:avLst>
              <a:gd name="adj" fmla="val 10000"/>
            </a:avLst>
          </a:prstGeom>
          <a:solidFill>
            <a:srgbClr val="F7FAFD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47872" y="2286000"/>
            <a:ext cx="237744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四半期ごとに持ち主が売り切る・廃棄・期限付きで残す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6181344" y="1371600"/>
            <a:ext cx="2743200" cy="731520"/>
          </a:xfrm>
          <a:prstGeom prst="chevron">
            <a:avLst/>
          </a:prstGeom>
          <a:solidFill>
            <a:srgbClr val="C46A1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501384" y="13716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確認</a:t>
            </a:r>
            <a:endParaRPr lang="en-US" sz="1600" dirty="0"/>
          </a:p>
        </p:txBody>
      </p:sp>
      <p:sp>
        <p:nvSpPr>
          <p:cNvPr id="13" name="ph2"/>
          <p:cNvSpPr/>
          <p:nvPr/>
        </p:nvSpPr>
        <p:spPr>
          <a:xfrm>
            <a:off x="6227064" y="2240280"/>
            <a:ext cx="2606040" cy="1097280"/>
          </a:xfrm>
          <a:prstGeom prst="roundRect">
            <a:avLst>
              <a:gd name="adj" fmla="val 10000"/>
            </a:avLst>
          </a:prstGeom>
          <a:solidFill>
            <a:srgbClr val="F7FAFD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64224" y="2286000"/>
            <a:ext cx="237744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バックテストと不動在庫・保有コストの推移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997696" y="1371600"/>
            <a:ext cx="2743200" cy="731520"/>
          </a:xfrm>
          <a:prstGeom prst="chevron">
            <a:avLst/>
          </a:prstGeom>
          <a:solidFill>
            <a:srgbClr val="8A4A1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317736" y="137160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見直し</a:t>
            </a:r>
            <a:endParaRPr lang="en-US" sz="1600" dirty="0"/>
          </a:p>
        </p:txBody>
      </p:sp>
      <p:sp>
        <p:nvSpPr>
          <p:cNvPr id="17" name="ph3"/>
          <p:cNvSpPr/>
          <p:nvPr/>
        </p:nvSpPr>
        <p:spPr>
          <a:xfrm>
            <a:off x="9043416" y="2240280"/>
            <a:ext cx="2606040" cy="1097280"/>
          </a:xfrm>
          <a:prstGeom prst="roundRect">
            <a:avLst>
              <a:gd name="adj" fmla="val 10000"/>
            </a:avLst>
          </a:prstGeom>
          <a:solidFill>
            <a:srgbClr val="F7FAFD"/>
          </a:solidFill>
          <a:ln w="19050">
            <a:solidFill>
              <a:srgbClr val="8A4A1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80576" y="2286000"/>
            <a:ext cx="237744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発注の量・生産の計画・切下げ率</a:t>
            </a:r>
            <a:endParaRPr lang="en-US" sz="1350" dirty="0"/>
          </a:p>
        </p:txBody>
      </p:sp>
      <p:sp>
        <p:nvSpPr>
          <p:cNvPr id="19" name="mind"/>
          <p:cNvSpPr/>
          <p:nvPr/>
        </p:nvSpPr>
        <p:spPr>
          <a:xfrm>
            <a:off x="548640" y="3429000"/>
            <a:ext cx="11064240" cy="548640"/>
          </a:xfrm>
          <a:prstGeom prst="roundRect">
            <a:avLst>
              <a:gd name="adj" fmla="val 20000"/>
            </a:avLst>
          </a:prstGeom>
          <a:solidFill>
            <a:srgbClr val="FFF8F1"/>
          </a:solidFill>
          <a:ln w="19050">
            <a:solidFill>
              <a:srgbClr val="C46A1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85800" y="3429000"/>
            <a:ext cx="1078992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A4A12"/>
                </a:solidFill>
              </a:rPr>
              <a:t>問うのは損ではなく先送り。早く見つけて判断した部署は評価する。バックテストは責める材料ではなく、次の計画を直す材料</a:t>
            </a:r>
            <a:endParaRPr lang="en-US" sz="13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114800"/>
          <a:ext cx="1106424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649224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役割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部署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処分の判断（在庫の持ち主）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仕入や生産を決めた部署（商品部・自社工場）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評価・見える化・バックテスト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経理財務部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保管と数量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物流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F4E78"/>
                          </a:solidFill>
                        </a:rPr>
                        <a:t>大きいもの・期限が来ても動かないもの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F2A33"/>
                          </a:solidFill>
                        </a:rPr>
                        <a:t>経営会議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損益と税務への出方：会計は切り下げた年、税務は処分した年</a:t>
            </a:r>
            <a:endParaRPr lang="en-US" sz="30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548640" y="1188720"/>
          <a:ext cx="694944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pt0"/>
          <p:cNvSpPr/>
          <p:nvPr/>
        </p:nvSpPr>
        <p:spPr>
          <a:xfrm>
            <a:off x="7863840" y="1280160"/>
            <a:ext cx="37490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F4E78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8001000" y="1280160"/>
            <a:ext cx="347472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4E78"/>
                </a:solidFill>
              </a:rPr>
              <a:t>原則は売上原価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粗利率が下がる。製造に関連するものは製造原価</a:t>
            </a:r>
            <a:endParaRPr lang="en-US" sz="1500" dirty="0"/>
          </a:p>
        </p:txBody>
      </p:sp>
      <p:sp>
        <p:nvSpPr>
          <p:cNvPr id="6" name="pt1"/>
          <p:cNvSpPr/>
          <p:nvPr/>
        </p:nvSpPr>
        <p:spPr>
          <a:xfrm>
            <a:off x="7863840" y="2651760"/>
            <a:ext cx="37490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B0392E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001000" y="2651760"/>
            <a:ext cx="347472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0392E"/>
                </a:solidFill>
              </a:rPr>
              <a:t>特別損失は例外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臨時の事象が原因で、かつ多額のときだけ</a:t>
            </a:r>
            <a:endParaRPr lang="en-US" sz="1500" dirty="0"/>
          </a:p>
        </p:txBody>
      </p:sp>
      <p:sp>
        <p:nvSpPr>
          <p:cNvPr id="8" name="pt2"/>
          <p:cNvSpPr/>
          <p:nvPr/>
        </p:nvSpPr>
        <p:spPr>
          <a:xfrm>
            <a:off x="7863840" y="4023360"/>
            <a:ext cx="374904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9050">
            <a:solidFill>
              <a:srgbClr val="1E7A4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001000" y="4023360"/>
            <a:ext cx="3474720" cy="1188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7A4C"/>
                </a:solidFill>
              </a:rPr>
              <a:t>早く処分すれば損金も早い</a:t>
            </a:r>
            <a:endParaRPr lang="en-US" sz="1500" dirty="0"/>
          </a:p>
          <a:p>
            <a:pPr indent="0" marL="0">
              <a:buNone/>
            </a:pPr>
            <a:r>
              <a:rPr lang="en-US" sz="1350" dirty="0">
                <a:solidFill>
                  <a:srgbClr val="1F2A33"/>
                </a:solidFill>
              </a:rPr>
              <a:t>費用の合計は会計も税務も60。違うのは年度だけ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562356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573"/>
                </a:solidFill>
              </a:rPr>
              <a:t>会計：1年目に評価損30、2年目に残りの簿価30を廃棄損。税務（原価法・著しい陳腐化などの事実がない場合）：1年目の30は加算、2年目に60を損金。低価法への変更は事業年度開始の日の前日までに承認申請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F4E78"/>
                </a:solidFill>
              </a:rPr>
              <a:t>決議事項（議事録にそのまま使える形）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1106424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5852160"/>
                <a:gridCol w="1645920"/>
                <a:gridCol w="914400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議題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提案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判断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記入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4E78"/>
                          </a:solidFill>
                        </a:rPr>
                        <a:t>1 処分の判断のルール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四半期ごとに報告し、持ち主の部署が決める。大きいもの・期限が来ても動かないものは経営会議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4E78"/>
                          </a:solidFill>
                        </a:rPr>
                        <a:t>2 保有か早期処分か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残すときは理由・期限・責任者を付け、保有コストと比べる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了承／修正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4E78"/>
                          </a:solidFill>
                        </a:rPr>
                        <a:t>3 PDCA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計画に在庫の目標と処分の予算。毎年3月にバックテストで見直す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承認／修正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4E78"/>
                          </a:solidFill>
                        </a:rPr>
                        <a:t>4 部署の目標と考え方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在庫の回転・不動在庫を欠品率・売上と並べて見る。問うのは損ではなく先送り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決定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4E78"/>
                          </a:solidFill>
                        </a:rPr>
                        <a:t>5 グループの方針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今期は違いの一覧。来期から方針と手順をそろえ、率は各社の実績で決める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了承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F4E78"/>
                          </a:solidFill>
                        </a:rPr>
                        <a:t>6 損益と税務への出方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原則は売上原価。税務は処分・廃棄の年に損金。低価法は選択肢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了承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F2A33"/>
                          </a:solidFill>
                        </a:rPr>
                        <a:t>□</a:t>
                      </a:r>
                      <a:endParaRPr lang="en-US" sz="15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806440"/>
            <a:ext cx="1106424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A6573"/>
                </a:solidFill>
              </a:rPr>
              <a:t>次回報告：第3四半期末の不動在庫・保有コスト台帳と、前期末の評価のバックテスト（数字は設例）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A65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ventory Review">
  <a:themeElements>
    <a:clrScheme name="Inventory Review">
      <a:dk1>
        <a:srgbClr val="1F2A33"/>
      </a:dk1>
      <a:lt1>
        <a:srgbClr val="FFFFFF"/>
      </a:lt1>
      <a:dk2>
        <a:srgbClr val="1F4E78"/>
      </a:dk2>
      <a:lt2>
        <a:srgbClr val="F1F4F8"/>
      </a:lt2>
      <a:accent1>
        <a:srgbClr val="1F4E78"/>
      </a:accent1>
      <a:accent2>
        <a:srgbClr val="C46A1A"/>
      </a:accent2>
      <a:accent3>
        <a:srgbClr val="1E7A4C"/>
      </a:accent3>
      <a:accent4>
        <a:srgbClr val="B0392E"/>
      </a:accent4>
      <a:accent5>
        <a:srgbClr val="5A6573"/>
      </a:accent5>
      <a:accent6>
        <a:srgbClr val="F5B800"/>
      </a:accent6>
      <a:hlink>
        <a:srgbClr val="1F4E78"/>
      </a:hlink>
      <a:folHlink>
        <a:srgbClr val="5A6573"/>
      </a:folHlink>
    </a:clrScheme>
    <a:fontScheme name="Inventory Review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在庫の処分と評価の方針（経営会議 付議資料・設例）</dc:title>
  <dc:subject>PptxGenJS Presentation</dc:subject>
  <dc:creator>TaxJudge</dc:creator>
  <cp:lastModifiedBy>TaxJudge</cp:lastModifiedBy>
  <cp:revision>1</cp:revision>
  <dcterms:created xsi:type="dcterms:W3CDTF">2026-10-17T06:27:29Z</dcterms:created>
  <dcterms:modified xsi:type="dcterms:W3CDTF">2026-10-17T06:27:29Z</dcterms:modified>
</cp:coreProperties>
</file>